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21"/>
  </p:notesMasterIdLst>
  <p:handoutMasterIdLst>
    <p:handoutMasterId r:id="rId22"/>
  </p:handoutMasterIdLst>
  <p:sldIdLst>
    <p:sldId id="1309" r:id="rId6"/>
    <p:sldId id="1342" r:id="rId7"/>
    <p:sldId id="1344" r:id="rId8"/>
    <p:sldId id="1345" r:id="rId9"/>
    <p:sldId id="1346" r:id="rId10"/>
    <p:sldId id="1347" r:id="rId11"/>
    <p:sldId id="1348" r:id="rId12"/>
    <p:sldId id="1354" r:id="rId13"/>
    <p:sldId id="1355" r:id="rId14"/>
    <p:sldId id="1349" r:id="rId15"/>
    <p:sldId id="1350" r:id="rId16"/>
    <p:sldId id="1353" r:id="rId17"/>
    <p:sldId id="1352" r:id="rId18"/>
    <p:sldId id="1351" r:id="rId19"/>
    <p:sldId id="1341" r:id="rId2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0C8682EF-709C-4DD2-B11B-19E2D910C2A9}">
          <p14:sldIdLst>
            <p14:sldId id="1309"/>
          </p14:sldIdLst>
        </p14:section>
        <p14:section name="White Template" id="{5B0B8DFF-57E5-4D4B-BA72-542DF84B8E2F}">
          <p14:sldIdLst>
            <p14:sldId id="1342"/>
            <p14:sldId id="1344"/>
            <p14:sldId id="1345"/>
            <p14:sldId id="1346"/>
            <p14:sldId id="1347"/>
            <p14:sldId id="1348"/>
            <p14:sldId id="1354"/>
            <p14:sldId id="1355"/>
            <p14:sldId id="1349"/>
            <p14:sldId id="1350"/>
            <p14:sldId id="1353"/>
            <p14:sldId id="1352"/>
            <p14:sldId id="1351"/>
          </p14:sldIdLst>
        </p14:section>
        <p14:section name="Color Template" id="{A073DAE3-B461-442F-A3D3-6642BD875E45}">
          <p14:sldIdLst>
            <p14:sldId id="1341"/>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7676"/>
    <a:srgbClr val="FFFFFF"/>
    <a:srgbClr val="002050"/>
    <a:srgbClr val="0078D7"/>
    <a:srgbClr val="00188F"/>
    <a:srgbClr val="107C10"/>
    <a:srgbClr val="008272"/>
    <a:srgbClr val="B4009E"/>
    <a:srgbClr val="00BCF2"/>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465" autoAdjust="0"/>
  </p:normalViewPr>
  <p:slideViewPr>
    <p:cSldViewPr>
      <p:cViewPr varScale="1">
        <p:scale>
          <a:sx n="110" d="100"/>
          <a:sy n="110" d="100"/>
        </p:scale>
        <p:origin x="114" y="102"/>
      </p:cViewPr>
      <p:guideLst/>
    </p:cSldViewPr>
  </p:slideViewPr>
  <p:outlineViewPr>
    <p:cViewPr>
      <p:scale>
        <a:sx n="33" d="100"/>
        <a:sy n="33" d="100"/>
      </p:scale>
      <p:origin x="0" y="-163"/>
    </p:cViewPr>
  </p:outlineViewPr>
  <p:notesTextViewPr>
    <p:cViewPr>
      <p:scale>
        <a:sx n="100" d="100"/>
        <a:sy n="100" d="100"/>
      </p:scale>
      <p:origin x="0" y="0"/>
    </p:cViewPr>
  </p:notesTextViewPr>
  <p:sorterViewPr>
    <p:cViewPr varScale="1">
      <p:scale>
        <a:sx n="1" d="1"/>
        <a:sy n="1" d="1"/>
      </p:scale>
      <p:origin x="0" y="0"/>
    </p:cViewPr>
  </p:sorterViewPr>
  <p:notesViewPr>
    <p:cSldViewPr showGuides="1">
      <p:cViewPr varScale="1">
        <p:scale>
          <a:sx n="76" d="100"/>
          <a:sy n="76" d="100"/>
        </p:scale>
        <p:origin x="400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commentAuthors" Target="commentAuthors.xml"/><Relationship Id="rId28"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76A1327-0AC3-41A2-84AC-3AFF5758661B}" type="datetime8">
              <a:rPr lang="en-US" smtClean="0">
                <a:latin typeface="Segoe UI" pitchFamily="34" charset="0"/>
              </a:rPr>
              <a:t>6/1/2017 6:52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tmp>
</file>

<file path=ppt/media/image13.tmp>
</file>

<file path=ppt/media/image14.png>
</file>

<file path=ppt/media/image15.png>
</file>

<file path=ppt/media/image16.png>
</file>

<file path=ppt/media/image17.png>
</file>

<file path=ppt/media/image18.png>
</file>

<file path=ppt/media/image19.png>
</file>

<file path=ppt/media/image2.jpe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5A9E72A3-73C3-4EC0-976B-555052BC0BC2}" type="datetime8">
              <a:rPr lang="en-US" smtClean="0"/>
              <a:t>6/1/2017 6:51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6" name="Date Placeholder 5"/>
          <p:cNvSpPr>
            <a:spLocks noGrp="1"/>
          </p:cNvSpPr>
          <p:nvPr>
            <p:ph type="dt" idx="12"/>
          </p:nvPr>
        </p:nvSpPr>
        <p:spPr/>
        <p:txBody>
          <a:bodyPr/>
          <a:lstStyle/>
          <a:p>
            <a:fld id="{506EF3E9-8989-41CF-8301-C50DFCD1A107}" type="datetime8">
              <a:rPr lang="en-US" smtClean="0"/>
              <a:t>6/1/2017 6:51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
        <p:nvSpPr>
          <p:cNvPr id="8" name="Footer Placeholder 7"/>
          <p:cNvSpPr>
            <a:spLocks noGrp="1"/>
          </p:cNvSpPr>
          <p:nvPr>
            <p:ph type="ftr" sz="quarter" idx="14"/>
          </p:nvPr>
        </p:nvSpPr>
        <p:spPr/>
        <p:txBody>
          <a:body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Tree>
    <p:extLst>
      <p:ext uri="{BB962C8B-B14F-4D97-AF65-F5344CB8AC3E}">
        <p14:creationId xmlns:p14="http://schemas.microsoft.com/office/powerpoint/2010/main" val="2865388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u="none" baseline="0" dirty="0"/>
              <a:t>We release a lot of different tools to help you develop apps for Azure.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u="none"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u="none" baseline="0" dirty="0"/>
              <a:t>There is a lot you can do, without having to leave Visual Studio:</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0" u="none" baseline="0" dirty="0"/>
              <a:t>restart servers in Azure directly from Visual Studio</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0" u="none" baseline="0" dirty="0"/>
              <a:t>debug you web application or Service Fabric services running in Azure, directly from Visual Studio.</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0" u="none" baseline="0" dirty="0"/>
              <a:t>configure diagnostics settings on your cloud services from Visual Studio.</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0" u="none" baseline="0" dirty="0"/>
              <a:t>even create new resources, like VMs, web apps and storage account for your applications.</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b="0" u="none" baseline="0" dirty="0"/>
              <a:t>We even provide local-only emulators and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u="none"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u="none" baseline="0" dirty="0"/>
              <a:t>When you need to interact with Azure services in your applications, you are almost certain to find the programming language you use among our SDKs.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u="none"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0" u="none" baseline="0" dirty="0"/>
              <a:t>If you are more to CLI and PowerShell, we have great support for that as well.</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900" kern="1200" dirty="0">
              <a:solidFill>
                <a:schemeClr val="tx1"/>
              </a:solidFill>
              <a:effectLst/>
              <a:latin typeface="Segoe UI Light" pitchFamily="34" charset="0"/>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effectLst/>
                <a:latin typeface="Segoe UI Light" pitchFamily="34" charset="0"/>
                <a:ea typeface="+mn-ea"/>
                <a:cs typeface="+mn-cs"/>
              </a:rPr>
              <a:t>We also so have standalone</a:t>
            </a:r>
            <a:r>
              <a:rPr lang="en-US" sz="900" kern="1200" baseline="0" dirty="0">
                <a:solidFill>
                  <a:schemeClr val="tx1"/>
                </a:solidFill>
                <a:effectLst/>
                <a:latin typeface="Segoe UI Light" pitchFamily="34" charset="0"/>
                <a:ea typeface="+mn-ea"/>
                <a:cs typeface="+mn-cs"/>
              </a:rPr>
              <a:t> tools like Storage Explorer to help you.</a:t>
            </a:r>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711E61D2-39F9-46F1-A26E-BAEEB6B4E9F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52700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887BCD0E-FB0F-E648-8716-8564F68CB8B2}"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2686730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Before you leave:</a:t>
            </a:r>
          </a:p>
          <a:p>
            <a:endParaRPr lang="en-US" baseline="0" dirty="0"/>
          </a:p>
          <a:p>
            <a:r>
              <a:rPr lang="en-US" baseline="0" dirty="0"/>
              <a:t>Remember how you can build great applications, using our suite of open and flexible tools and unlock the possibilities the cloud has brought to us.</a:t>
            </a:r>
          </a:p>
          <a:p>
            <a:r>
              <a:rPr lang="en-US" baseline="0" dirty="0"/>
              <a:t>By now you should be well aware, that we have tools available that fit’s your needs and across tasks, roles and preference of OS.</a:t>
            </a:r>
          </a:p>
          <a:p>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Make sure to use the tools you know and love</a:t>
            </a:r>
          </a:p>
          <a:p>
            <a:pPr marL="171450" marR="0" indent="-171450" algn="l" defTabSz="932742" rtl="0" eaLnBrk="1" fontAlgn="auto" latinLnBrk="0" hangingPunct="1">
              <a:lnSpc>
                <a:spcPct val="90000"/>
              </a:lnSpc>
              <a:spcBef>
                <a:spcPts val="0"/>
              </a:spcBef>
              <a:spcAft>
                <a:spcPts val="340"/>
              </a:spcAft>
              <a:buClrTx/>
              <a:buSzTx/>
              <a:buFontTx/>
              <a:buChar char="-"/>
              <a:tabLst/>
              <a:defRPr/>
            </a:pPr>
            <a:r>
              <a:rPr lang="en-US" baseline="0" dirty="0"/>
              <a:t>get what you need at this website</a:t>
            </a:r>
          </a:p>
          <a:p>
            <a:pPr marL="171450" marR="0" indent="-171450" algn="l" defTabSz="932742" rtl="0" eaLnBrk="1" fontAlgn="auto" latinLnBrk="0" hangingPunct="1">
              <a:lnSpc>
                <a:spcPct val="90000"/>
              </a:lnSpc>
              <a:spcBef>
                <a:spcPts val="0"/>
              </a:spcBef>
              <a:spcAft>
                <a:spcPts val="340"/>
              </a:spcAft>
              <a:buClrTx/>
              <a:buSzTx/>
              <a:buFontTx/>
              <a:buChar char="-"/>
              <a:tabLst/>
              <a:defRPr/>
            </a:pPr>
            <a:r>
              <a:rPr lang="en-US" baseline="0" dirty="0"/>
              <a:t>sign-up for your Azure benefits and start building cloud apps today</a:t>
            </a:r>
          </a:p>
          <a:p>
            <a:endParaRPr lang="en-US" baseline="0" dirty="0"/>
          </a:p>
        </p:txBody>
      </p:sp>
      <p:sp>
        <p:nvSpPr>
          <p:cNvPr id="4" name="Header Placeholder 3"/>
          <p:cNvSpPr>
            <a:spLocks noGrp="1"/>
          </p:cNvSpPr>
          <p:nvPr>
            <p:ph type="hdr" sz="quarter" idx="10"/>
          </p:nvPr>
        </p:nvSpPr>
        <p:spPr/>
        <p:txBody>
          <a:bodyPr/>
          <a:lstStyle/>
          <a:p>
            <a:r>
              <a:rPr lang="en-US" dirty="0"/>
              <a:t>Microsoft Ignite 2016</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6/1/2017 6:51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8485612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887BCD0E-FB0F-E648-8716-8564F68CB8B2}"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572552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Build 2014</a:t>
            </a: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9F00D60D-1703-4D24-8308-FEE06A50A69C}" type="datetime1">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6/1/2017</a:t>
            </a:fld>
            <a:endParaRPr kumimoji="0" lang="en-US" sz="1800" b="0" i="0" u="none" strike="noStrike" kern="0" cap="none" spc="0" normalizeH="0" baseline="0" noProof="0" dirty="0">
              <a:ln>
                <a:noFill/>
              </a:ln>
              <a:solidFill>
                <a:prstClr val="black"/>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3422542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887BCD0E-FB0F-E648-8716-8564F68CB8B2}"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653773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A6658603-66F5-4A92-AAFB-6567410CF179}" type="datetime8">
              <a:rPr lang="en-US" smtClean="0">
                <a:solidFill>
                  <a:prstClr val="black"/>
                </a:solidFill>
              </a:rPr>
              <a:t>6/1/2017 6:51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15</a:t>
            </a:fld>
            <a:endParaRPr lang="en-US" dirty="0">
              <a:solidFill>
                <a:prstClr val="black"/>
              </a:solidFill>
            </a:endParaRPr>
          </a:p>
        </p:txBody>
      </p:sp>
      <p:sp>
        <p:nvSpPr>
          <p:cNvPr id="8" name="Footer Placeholder 7"/>
          <p:cNvSpPr>
            <a:spLocks noGrp="1"/>
          </p:cNvSpPr>
          <p:nvPr>
            <p:ph type="ftr" sz="quarter" idx="14"/>
          </p:nvPr>
        </p:nvSpPr>
        <p:spPr/>
        <p:txBody>
          <a:body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Tree>
    <p:extLst>
      <p:ext uri="{BB962C8B-B14F-4D97-AF65-F5344CB8AC3E}">
        <p14:creationId xmlns:p14="http://schemas.microsoft.com/office/powerpoint/2010/main" val="2959233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1" y="-1"/>
            <a:ext cx="12434711" cy="6994525"/>
          </a:xfrm>
          <a:prstGeom prst="rect">
            <a:avLst/>
          </a:prstGeom>
        </p:spPr>
      </p:pic>
      <p:sp>
        <p:nvSpPr>
          <p:cNvPr id="2" name="Rectangle 1"/>
          <p:cNvSpPr/>
          <p:nvPr userDrawn="1"/>
        </p:nvSpPr>
        <p:spPr bwMode="auto">
          <a:xfrm>
            <a:off x="274638" y="2119163"/>
            <a:ext cx="5943600" cy="3664099"/>
          </a:xfrm>
          <a:prstGeom prst="rect">
            <a:avLst/>
          </a:prstGeom>
          <a:solidFill>
            <a:srgbClr val="002050">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5943600"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5943600"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grpSp>
        <p:nvGrpSpPr>
          <p:cNvPr id="7" name="Group 6"/>
          <p:cNvGrpSpPr>
            <a:grpSpLocks noChangeAspect="1"/>
          </p:cNvGrpSpPr>
          <p:nvPr userDrawn="1"/>
        </p:nvGrpSpPr>
        <p:grpSpPr bwMode="gray">
          <a:xfrm>
            <a:off x="457200" y="6159435"/>
            <a:ext cx="1681413" cy="360979"/>
            <a:chOff x="457200" y="1643393"/>
            <a:chExt cx="4492753" cy="964540"/>
          </a:xfrm>
        </p:grpSpPr>
        <p:pic>
          <p:nvPicPr>
            <p:cNvPr id="10" name="Picture 9"/>
            <p:cNvPicPr>
              <a:picLocks noChangeAspect="1"/>
            </p:cNvPicPr>
            <p:nvPr/>
          </p:nvPicPr>
          <p:blipFill>
            <a:blip r:embed="rId3"/>
            <a:stretch>
              <a:fillRect/>
            </a:stretch>
          </p:blipFill>
          <p:spPr bwMode="gray">
            <a:xfrm>
              <a:off x="457200" y="1643393"/>
              <a:ext cx="964540" cy="964540"/>
            </a:xfrm>
            <a:prstGeom prst="rect">
              <a:avLst/>
            </a:prstGeom>
          </p:spPr>
        </p:pic>
        <p:sp>
          <p:nvSpPr>
            <p:cNvPr id="11"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74702"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dirty="0"/>
              <a:t>Presentation title</a:t>
            </a:r>
          </a:p>
        </p:txBody>
      </p:sp>
      <p:grpSp>
        <p:nvGrpSpPr>
          <p:cNvPr id="6" name="Group 5"/>
          <p:cNvGrpSpPr>
            <a:grpSpLocks noChangeAspect="1"/>
          </p:cNvGrpSpPr>
          <p:nvPr userDrawn="1"/>
        </p:nvGrpSpPr>
        <p:grpSpPr bwMode="gray">
          <a:xfrm>
            <a:off x="457518" y="6154121"/>
            <a:ext cx="1681413" cy="360979"/>
            <a:chOff x="457200" y="1643393"/>
            <a:chExt cx="4492753" cy="964540"/>
          </a:xfrm>
        </p:grpSpPr>
        <p:pic>
          <p:nvPicPr>
            <p:cNvPr id="8" name="Picture 7"/>
            <p:cNvPicPr>
              <a:picLocks noChangeAspect="1"/>
            </p:cNvPicPr>
            <p:nvPr/>
          </p:nvPicPr>
          <p:blipFill>
            <a:blip r:embed="rId2"/>
            <a:stretch>
              <a:fillRect/>
            </a:stretch>
          </p:blipFill>
          <p:spPr bwMode="gray">
            <a:xfrm>
              <a:off x="457200" y="1643393"/>
              <a:ext cx="964540" cy="964540"/>
            </a:xfrm>
            <a:prstGeom prst="rect">
              <a:avLst/>
            </a:prstGeom>
          </p:spPr>
        </p:pic>
        <p:sp>
          <p:nvSpPr>
            <p:cNvPr id="10"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flipH="1">
            <a:off x="-1" y="-1"/>
            <a:ext cx="12434711" cy="6994525"/>
          </a:xfrm>
          <a:prstGeom prst="rect">
            <a:avLst/>
          </a:prstGeom>
        </p:spPr>
      </p:pic>
      <p:sp>
        <p:nvSpPr>
          <p:cNvPr id="2" name="Rectangle 1"/>
          <p:cNvSpPr/>
          <p:nvPr userDrawn="1"/>
        </p:nvSpPr>
        <p:spPr bwMode="auto">
          <a:xfrm>
            <a:off x="274638" y="2119163"/>
            <a:ext cx="5943600" cy="3664099"/>
          </a:xfrm>
          <a:prstGeom prst="rect">
            <a:avLst/>
          </a:prstGeom>
          <a:solidFill>
            <a:srgbClr val="002050">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5943600"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5943600"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grpSp>
        <p:nvGrpSpPr>
          <p:cNvPr id="15" name="Group 14"/>
          <p:cNvGrpSpPr>
            <a:grpSpLocks noChangeAspect="1"/>
          </p:cNvGrpSpPr>
          <p:nvPr userDrawn="1"/>
        </p:nvGrpSpPr>
        <p:grpSpPr bwMode="gray">
          <a:xfrm>
            <a:off x="457200" y="6159435"/>
            <a:ext cx="1681413" cy="360979"/>
            <a:chOff x="457200" y="1643393"/>
            <a:chExt cx="4492753" cy="964540"/>
          </a:xfrm>
        </p:grpSpPr>
        <p:pic>
          <p:nvPicPr>
            <p:cNvPr id="16" name="Picture 15"/>
            <p:cNvPicPr>
              <a:picLocks noChangeAspect="1"/>
            </p:cNvPicPr>
            <p:nvPr/>
          </p:nvPicPr>
          <p:blipFill>
            <a:blip r:embed="rId3"/>
            <a:stretch>
              <a:fillRect/>
            </a:stretch>
          </p:blipFill>
          <p:spPr bwMode="gray">
            <a:xfrm>
              <a:off x="457200" y="1643393"/>
              <a:ext cx="964540" cy="964540"/>
            </a:xfrm>
            <a:prstGeom prst="rect">
              <a:avLst/>
            </a:prstGeom>
          </p:spPr>
        </p:pic>
        <p:sp>
          <p:nvSpPr>
            <p:cNvPr id="17"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gray">
          <a:xfrm>
            <a:off x="457518" y="6154121"/>
            <a:ext cx="1681413" cy="360979"/>
            <a:chOff x="457200" y="1643393"/>
            <a:chExt cx="4492753" cy="964540"/>
          </a:xfrm>
        </p:grpSpPr>
        <p:pic>
          <p:nvPicPr>
            <p:cNvPr id="8" name="Picture 7"/>
            <p:cNvPicPr>
              <a:picLocks noChangeAspect="1"/>
            </p:cNvPicPr>
            <p:nvPr/>
          </p:nvPicPr>
          <p:blipFill>
            <a:blip r:embed="rId2"/>
            <a:stretch>
              <a:fillRect/>
            </a:stretch>
          </p:blipFill>
          <p:spPr bwMode="gray">
            <a:xfrm>
              <a:off x="457200" y="1643393"/>
              <a:ext cx="964540" cy="964540"/>
            </a:xfrm>
            <a:prstGeom prst="rect">
              <a:avLst/>
            </a:prstGeom>
          </p:spPr>
        </p:pic>
        <p:sp>
          <p:nvSpPr>
            <p:cNvPr id="10"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a:t>
            </a:r>
            <a:r>
              <a:rPr lang="en-US" sz="700" baseline="0" dirty="0">
                <a:gradFill>
                  <a:gsLst>
                    <a:gs pos="0">
                      <a:schemeClr val="tx1"/>
                    </a:gs>
                    <a:gs pos="100000">
                      <a:schemeClr val="tx1"/>
                    </a:gs>
                  </a:gsLst>
                  <a:lin ang="5400000" scaled="0"/>
                </a:gradFill>
                <a:cs typeface="Segoe UI" pitchFamily="34" charset="0"/>
              </a:rPr>
              <a:t> </a:t>
            </a:r>
            <a:r>
              <a:rPr lang="en-US" sz="700" dirty="0">
                <a:gradFill>
                  <a:gsLst>
                    <a:gs pos="0">
                      <a:schemeClr val="tx1"/>
                    </a:gs>
                    <a:gs pos="100000">
                      <a:schemeClr val="tx1"/>
                    </a:gs>
                  </a:gsLst>
                  <a:lin ang="5400000" scaled="0"/>
                </a:gradFill>
                <a:cs typeface="Segoe UI" pitchFamily="34" charset="0"/>
              </a:rPr>
              <a:t>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slideLayout" Target="../slideLayouts/slideLayout36.xml"/><Relationship Id="rId18" Type="http://schemas.openxmlformats.org/officeDocument/2006/relationships/slideLayout" Target="../slideLayouts/slideLayout41.xml"/><Relationship Id="rId3" Type="http://schemas.openxmlformats.org/officeDocument/2006/relationships/slideLayout" Target="../slideLayouts/slideLayout26.xml"/><Relationship Id="rId21" Type="http://schemas.openxmlformats.org/officeDocument/2006/relationships/slideLayout" Target="../slideLayouts/slideLayout44.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image" Target="../media/image1.png"/><Relationship Id="rId10" Type="http://schemas.openxmlformats.org/officeDocument/2006/relationships/slideLayout" Target="../slideLayouts/slideLayout33.xml"/><Relationship Id="rId19" Type="http://schemas.openxmlformats.org/officeDocument/2006/relationships/slideLayout" Target="../slideLayouts/slideLayout42.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5"/>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3"/>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8" Type="http://schemas.openxmlformats.org/officeDocument/2006/relationships/hyperlink" Target="https://portal.office.com/" TargetMode="External"/><Relationship Id="rId13" Type="http://schemas.openxmlformats.org/officeDocument/2006/relationships/hyperlink" Target="http://dev.apps.microsoft.com/" TargetMode="External"/><Relationship Id="rId3" Type="http://schemas.openxmlformats.org/officeDocument/2006/relationships/hyperlink" Target="https://portal.azure.com/" TargetMode="External"/><Relationship Id="rId7" Type="http://schemas.openxmlformats.org/officeDocument/2006/relationships/hyperlink" Target="http://dev.office.com/" TargetMode="External"/><Relationship Id="rId12" Type="http://schemas.openxmlformats.org/officeDocument/2006/relationships/hyperlink" Target="https://github.com/OfficeDev?q=edu" TargetMode="External"/><Relationship Id="rId2" Type="http://schemas.openxmlformats.org/officeDocument/2006/relationships/hyperlink" Target="https://azure.microsoft.com/en-us/pricing/free-trial/" TargetMode="External"/><Relationship Id="rId1" Type="http://schemas.openxmlformats.org/officeDocument/2006/relationships/slideLayout" Target="../slideLayouts/slideLayout7.xml"/><Relationship Id="rId6" Type="http://schemas.openxmlformats.org/officeDocument/2006/relationships/hyperlink" Target="https://my.visualstudio.com/" TargetMode="External"/><Relationship Id="rId11" Type="http://schemas.openxmlformats.org/officeDocument/2006/relationships/hyperlink" Target="http://www.github.com/azurecat-gsi" TargetMode="External"/><Relationship Id="rId5" Type="http://schemas.openxmlformats.org/officeDocument/2006/relationships/hyperlink" Target="https://www.visualstudio.com/dev-essentials/" TargetMode="External"/><Relationship Id="rId15" Type="http://schemas.openxmlformats.org/officeDocument/2006/relationships/hyperlink" Target="https://dev.office.com/microsoft-teams" TargetMode="External"/><Relationship Id="rId10" Type="http://schemas.openxmlformats.org/officeDocument/2006/relationships/hyperlink" Target="http://www.github.com/azure" TargetMode="External"/><Relationship Id="rId4" Type="http://schemas.openxmlformats.org/officeDocument/2006/relationships/hyperlink" Target="http://www.github.com/" TargetMode="External"/><Relationship Id="rId9" Type="http://schemas.openxmlformats.org/officeDocument/2006/relationships/hyperlink" Target="http://www.github.com/office-dev" TargetMode="External"/><Relationship Id="rId14" Type="http://schemas.openxmlformats.org/officeDocument/2006/relationships/hyperlink" Target="https://www.bingmapsportal.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hyperlink" Target="https://azure.com/tools" TargetMode="External"/><Relationship Id="rId7" Type="http://schemas.openxmlformats.org/officeDocument/2006/relationships/hyperlink" Target="http://aka.ms/webpi-azps"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code.visualstudio.com/" TargetMode="External"/><Relationship Id="rId5" Type="http://schemas.openxmlformats.org/officeDocument/2006/relationships/hyperlink" Target="https://www.visualstudio.com/vs/azure-tools" TargetMode="External"/><Relationship Id="rId4" Type="http://schemas.openxmlformats.org/officeDocument/2006/relationships/hyperlink" Target="http://www.storageexplorer.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Developer Environment Setup</a:t>
            </a:r>
          </a:p>
        </p:txBody>
      </p:sp>
      <p:sp>
        <p:nvSpPr>
          <p:cNvPr id="3" name="Text Placeholder 2"/>
          <p:cNvSpPr>
            <a:spLocks noGrp="1"/>
          </p:cNvSpPr>
          <p:nvPr>
            <p:ph type="body" sz="quarter" idx="14"/>
          </p:nvPr>
        </p:nvSpPr>
        <p:spPr>
          <a:xfrm>
            <a:off x="274638" y="3956050"/>
            <a:ext cx="5943664" cy="1828800"/>
          </a:xfrm>
        </p:spPr>
        <p:txBody>
          <a:bodyPr/>
          <a:lstStyle/>
          <a:p>
            <a:pPr lvl="0"/>
            <a:r>
              <a:rPr lang="en-US" sz="2800" b="1" dirty="0"/>
              <a:t>Hands on Lab</a:t>
            </a:r>
          </a:p>
          <a:p>
            <a:pPr lvl="0"/>
            <a:endParaRPr lang="en-US" sz="1600" dirty="0">
              <a:latin typeface="Segoe UI"/>
            </a:endParaRPr>
          </a:p>
          <a:p>
            <a:pPr lvl="0"/>
            <a:r>
              <a:rPr lang="en-US" sz="1800" dirty="0">
                <a:latin typeface="Segoe UI"/>
              </a:rPr>
              <a:t>Questions: brand@microsoft.com</a:t>
            </a:r>
          </a:p>
        </p:txBody>
      </p:sp>
    </p:spTree>
    <p:extLst>
      <p:ext uri="{BB962C8B-B14F-4D97-AF65-F5344CB8AC3E}">
        <p14:creationId xmlns:p14="http://schemas.microsoft.com/office/powerpoint/2010/main" val="665869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872427" y="1668462"/>
            <a:ext cx="6927210" cy="4705489"/>
          </a:xfrm>
          <a:prstGeom prst="rect">
            <a:avLst/>
          </a:prstGeom>
        </p:spPr>
      </p:pic>
      <p:sp>
        <p:nvSpPr>
          <p:cNvPr id="5" name="Title 1"/>
          <p:cNvSpPr txBox="1">
            <a:spLocks/>
          </p:cNvSpPr>
          <p:nvPr/>
        </p:nvSpPr>
        <p:spPr>
          <a:xfrm>
            <a:off x="275544" y="205927"/>
            <a:ext cx="11887878" cy="917444"/>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799" dirty="0"/>
              <a:t>Azure Code Samples</a:t>
            </a:r>
          </a:p>
        </p:txBody>
      </p:sp>
      <p:sp>
        <p:nvSpPr>
          <p:cNvPr id="3" name="Rectangle 2"/>
          <p:cNvSpPr/>
          <p:nvPr/>
        </p:nvSpPr>
        <p:spPr>
          <a:xfrm>
            <a:off x="882" y="6523670"/>
            <a:ext cx="12434711" cy="47837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a:spAutoFit/>
          </a:bodyPr>
          <a:lstStyle/>
          <a:p>
            <a:r>
              <a:rPr lang="en-US" sz="2448" dirty="0">
                <a:solidFill>
                  <a:schemeClr val="bg1"/>
                </a:solidFill>
              </a:rPr>
              <a:t>https://azure.microsoft.com/en-us/resources/samples/</a:t>
            </a:r>
          </a:p>
        </p:txBody>
      </p:sp>
      <p:sp>
        <p:nvSpPr>
          <p:cNvPr id="6" name="Speech Bubble: Rectangle with Corners Rounded 5"/>
          <p:cNvSpPr/>
          <p:nvPr/>
        </p:nvSpPr>
        <p:spPr bwMode="auto">
          <a:xfrm>
            <a:off x="5920427" y="296862"/>
            <a:ext cx="1600200" cy="4368435"/>
          </a:xfrm>
          <a:prstGeom prst="wedgeRoundRectCallout">
            <a:avLst>
              <a:gd name="adj1" fmla="val -104082"/>
              <a:gd name="adj2" fmla="val 18080"/>
              <a:gd name="adj3" fmla="val 16667"/>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p:nvPicPr>
        <p:blipFill>
          <a:blip r:embed="rId4"/>
          <a:stretch>
            <a:fillRect/>
          </a:stretch>
        </p:blipFill>
        <p:spPr>
          <a:xfrm>
            <a:off x="6130525" y="588444"/>
            <a:ext cx="1180005" cy="3785272"/>
          </a:xfrm>
          <a:prstGeom prst="rect">
            <a:avLst/>
          </a:prstGeom>
        </p:spPr>
      </p:pic>
    </p:spTree>
    <p:extLst>
      <p:ext uri="{BB962C8B-B14F-4D97-AF65-F5344CB8AC3E}">
        <p14:creationId xmlns:p14="http://schemas.microsoft.com/office/powerpoint/2010/main" val="239987742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2332037" y="1439862"/>
            <a:ext cx="7918243" cy="4214704"/>
          </a:xfrm>
          <a:prstGeom prst="rect">
            <a:avLst/>
          </a:prstGeom>
        </p:spPr>
      </p:pic>
      <p:sp>
        <p:nvSpPr>
          <p:cNvPr id="2" name="Title 1"/>
          <p:cNvSpPr>
            <a:spLocks noGrp="1"/>
          </p:cNvSpPr>
          <p:nvPr>
            <p:ph type="title"/>
          </p:nvPr>
        </p:nvSpPr>
        <p:spPr/>
        <p:txBody>
          <a:bodyPr/>
          <a:lstStyle/>
          <a:p>
            <a:r>
              <a:rPr lang="en-US" dirty="0"/>
              <a:t>Office 365 Code Samples</a:t>
            </a:r>
          </a:p>
        </p:txBody>
      </p:sp>
      <p:sp>
        <p:nvSpPr>
          <p:cNvPr id="5" name="Rectangle 4"/>
          <p:cNvSpPr/>
          <p:nvPr/>
        </p:nvSpPr>
        <p:spPr>
          <a:xfrm>
            <a:off x="882" y="6523670"/>
            <a:ext cx="12434711" cy="47837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a:spAutoFit/>
          </a:bodyPr>
          <a:lstStyle/>
          <a:p>
            <a:r>
              <a:rPr lang="en-US" sz="2448" dirty="0">
                <a:solidFill>
                  <a:schemeClr val="bg1"/>
                </a:solidFill>
              </a:rPr>
              <a:t>https://dev.office.com/code-samples</a:t>
            </a:r>
          </a:p>
        </p:txBody>
      </p:sp>
      <p:grpSp>
        <p:nvGrpSpPr>
          <p:cNvPr id="12" name="Group 11"/>
          <p:cNvGrpSpPr/>
          <p:nvPr/>
        </p:nvGrpSpPr>
        <p:grpSpPr>
          <a:xfrm>
            <a:off x="5289489" y="4868754"/>
            <a:ext cx="3138548" cy="1578608"/>
            <a:chOff x="5289489" y="4945062"/>
            <a:chExt cx="3138548" cy="1578608"/>
          </a:xfrm>
        </p:grpSpPr>
        <p:sp>
          <p:nvSpPr>
            <p:cNvPr id="11" name="Speech Bubble: Rectangle 10"/>
            <p:cNvSpPr/>
            <p:nvPr/>
          </p:nvSpPr>
          <p:spPr bwMode="auto">
            <a:xfrm>
              <a:off x="5289489" y="4945062"/>
              <a:ext cx="3138548" cy="1578608"/>
            </a:xfrm>
            <a:prstGeom prst="wedgeRectCallout">
              <a:avLst>
                <a:gd name="adj1" fmla="val -90525"/>
                <a:gd name="adj2" fmla="val -45674"/>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p:nvPicPr>
          <p:blipFill>
            <a:blip r:embed="rId3"/>
            <a:stretch>
              <a:fillRect/>
            </a:stretch>
          </p:blipFill>
          <p:spPr>
            <a:xfrm>
              <a:off x="5473309" y="5089264"/>
              <a:ext cx="2770909" cy="1290205"/>
            </a:xfrm>
            <a:prstGeom prst="rect">
              <a:avLst/>
            </a:prstGeom>
          </p:spPr>
        </p:pic>
      </p:grpSp>
      <p:grpSp>
        <p:nvGrpSpPr>
          <p:cNvPr id="13" name="Group 12"/>
          <p:cNvGrpSpPr/>
          <p:nvPr/>
        </p:nvGrpSpPr>
        <p:grpSpPr>
          <a:xfrm>
            <a:off x="297497" y="2235091"/>
            <a:ext cx="2849880" cy="2286000"/>
            <a:chOff x="297497" y="2311399"/>
            <a:chExt cx="2849880" cy="2286000"/>
          </a:xfrm>
        </p:grpSpPr>
        <p:sp>
          <p:nvSpPr>
            <p:cNvPr id="10" name="Speech Bubble: Rectangle 9"/>
            <p:cNvSpPr/>
            <p:nvPr/>
          </p:nvSpPr>
          <p:spPr bwMode="auto">
            <a:xfrm>
              <a:off x="297497" y="2311399"/>
              <a:ext cx="2849880" cy="2286000"/>
            </a:xfrm>
            <a:prstGeom prst="wedgeRectCallout">
              <a:avLst>
                <a:gd name="adj1" fmla="val 68068"/>
                <a:gd name="adj2" fmla="val 52688"/>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p:nvPicPr>
          <p:blipFill>
            <a:blip r:embed="rId4"/>
            <a:stretch>
              <a:fillRect/>
            </a:stretch>
          </p:blipFill>
          <p:spPr>
            <a:xfrm>
              <a:off x="473327" y="2506662"/>
              <a:ext cx="2498220" cy="1895475"/>
            </a:xfrm>
            <a:prstGeom prst="rect">
              <a:avLst/>
            </a:prstGeom>
          </p:spPr>
        </p:pic>
      </p:grpSp>
    </p:spTree>
    <p:extLst>
      <p:ext uri="{BB962C8B-B14F-4D97-AF65-F5344CB8AC3E}">
        <p14:creationId xmlns:p14="http://schemas.microsoft.com/office/powerpoint/2010/main" val="258485633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Developer Accounts</a:t>
            </a:r>
          </a:p>
        </p:txBody>
      </p:sp>
      <p:sp>
        <p:nvSpPr>
          <p:cNvPr id="4" name="Text Placeholder 3"/>
          <p:cNvSpPr>
            <a:spLocks noGrp="1"/>
          </p:cNvSpPr>
          <p:nvPr>
            <p:ph type="body" sz="quarter" idx="10"/>
          </p:nvPr>
        </p:nvSpPr>
        <p:spPr>
          <a:xfrm>
            <a:off x="274639" y="1212848"/>
            <a:ext cx="5486399" cy="5390299"/>
          </a:xfrm>
        </p:spPr>
        <p:txBody>
          <a:bodyPr>
            <a:normAutofit fontScale="92500" lnSpcReduction="10000"/>
          </a:bodyPr>
          <a:lstStyle/>
          <a:p>
            <a:r>
              <a:rPr lang="en-US" dirty="0"/>
              <a:t>Windows Azure</a:t>
            </a:r>
          </a:p>
          <a:p>
            <a:pPr lvl="1"/>
            <a:r>
              <a:rPr lang="en-US" dirty="0"/>
              <a:t>Azure trial: </a:t>
            </a:r>
            <a:r>
              <a:rPr lang="en-US" dirty="0">
                <a:hlinkClick r:id="rId2"/>
              </a:rPr>
              <a:t>https://azure.microsoft.com/en-us/pricing/free-trial/</a:t>
            </a:r>
            <a:endParaRPr lang="en-US" dirty="0"/>
          </a:p>
          <a:p>
            <a:pPr lvl="1"/>
            <a:r>
              <a:rPr lang="en-US" dirty="0"/>
              <a:t>Azure Portal: </a:t>
            </a:r>
            <a:r>
              <a:rPr lang="en-US" dirty="0">
                <a:hlinkClick r:id="rId3"/>
              </a:rPr>
              <a:t>https://portal.azure.com</a:t>
            </a:r>
            <a:r>
              <a:rPr lang="en-US" dirty="0"/>
              <a:t> </a:t>
            </a:r>
          </a:p>
          <a:p>
            <a:endParaRPr lang="en-US" dirty="0">
              <a:hlinkClick r:id="rId4"/>
            </a:endParaRPr>
          </a:p>
          <a:p>
            <a:r>
              <a:rPr lang="pt-BR" dirty="0"/>
              <a:t>Visual Studio</a:t>
            </a:r>
          </a:p>
          <a:p>
            <a:pPr lvl="1"/>
            <a:r>
              <a:rPr lang="pt-BR" dirty="0"/>
              <a:t>Dev Essentials - </a:t>
            </a:r>
            <a:r>
              <a:rPr lang="pt-BR" dirty="0">
                <a:hlinkClick r:id="rId5"/>
              </a:rPr>
              <a:t>https://www.visualstudio.com/dev-essentials/</a:t>
            </a:r>
            <a:r>
              <a:rPr lang="pt-BR" dirty="0"/>
              <a:t> </a:t>
            </a:r>
          </a:p>
          <a:p>
            <a:pPr lvl="1"/>
            <a:r>
              <a:rPr lang="en-US" dirty="0">
                <a:hlinkClick r:id="rId6"/>
              </a:rPr>
              <a:t>https://my.visualstudio.com</a:t>
            </a:r>
            <a:endParaRPr lang="en-US" dirty="0"/>
          </a:p>
          <a:p>
            <a:pPr lvl="1"/>
            <a:endParaRPr lang="en-US" dirty="0"/>
          </a:p>
          <a:p>
            <a:r>
              <a:rPr lang="en-US" dirty="0"/>
              <a:t>Office 365 Developer Site</a:t>
            </a:r>
          </a:p>
          <a:p>
            <a:pPr lvl="1"/>
            <a:r>
              <a:rPr lang="en-US" dirty="0"/>
              <a:t>Office 365 Developer Program - </a:t>
            </a:r>
            <a:r>
              <a:rPr lang="en-US" dirty="0">
                <a:hlinkClick r:id="rId7"/>
              </a:rPr>
              <a:t>http://dev.office.com</a:t>
            </a:r>
            <a:endParaRPr lang="en-US" dirty="0"/>
          </a:p>
          <a:p>
            <a:pPr lvl="1"/>
            <a:r>
              <a:rPr lang="en-US" dirty="0"/>
              <a:t>O365 Portal: </a:t>
            </a:r>
            <a:r>
              <a:rPr lang="en-US" dirty="0">
                <a:hlinkClick r:id="rId8"/>
              </a:rPr>
              <a:t>https://portal.office.com</a:t>
            </a:r>
            <a:r>
              <a:rPr lang="en-US" dirty="0"/>
              <a:t> </a:t>
            </a:r>
          </a:p>
        </p:txBody>
      </p:sp>
      <p:sp>
        <p:nvSpPr>
          <p:cNvPr id="5" name="Text Placeholder 4"/>
          <p:cNvSpPr>
            <a:spLocks noGrp="1"/>
          </p:cNvSpPr>
          <p:nvPr>
            <p:ph type="body" sz="quarter" idx="11"/>
          </p:nvPr>
        </p:nvSpPr>
        <p:spPr>
          <a:xfrm>
            <a:off x="6675439" y="1212849"/>
            <a:ext cx="5486399" cy="4382738"/>
          </a:xfrm>
        </p:spPr>
        <p:txBody>
          <a:bodyPr/>
          <a:lstStyle/>
          <a:p>
            <a:r>
              <a:rPr lang="en-US" dirty="0"/>
              <a:t>GitHub Repos</a:t>
            </a:r>
          </a:p>
          <a:p>
            <a:pPr lvl="1"/>
            <a:r>
              <a:rPr lang="en-US" dirty="0">
                <a:hlinkClick r:id="rId4"/>
              </a:rPr>
              <a:t>http://www.github.com</a:t>
            </a:r>
            <a:endParaRPr lang="en-US" dirty="0"/>
          </a:p>
          <a:p>
            <a:pPr lvl="1"/>
            <a:r>
              <a:rPr lang="en-US" dirty="0">
                <a:hlinkClick r:id="rId9"/>
              </a:rPr>
              <a:t>http://www.github.com/office-dev</a:t>
            </a:r>
            <a:endParaRPr lang="en-US" dirty="0"/>
          </a:p>
          <a:p>
            <a:pPr lvl="1"/>
            <a:r>
              <a:rPr lang="en-US" dirty="0">
                <a:hlinkClick r:id="rId10"/>
              </a:rPr>
              <a:t>http://www.github.com/azure</a:t>
            </a:r>
            <a:endParaRPr lang="en-US" dirty="0"/>
          </a:p>
          <a:p>
            <a:pPr lvl="1"/>
            <a:r>
              <a:rPr lang="en-US" dirty="0">
                <a:hlinkClick r:id="rId11"/>
              </a:rPr>
              <a:t>http://www.github.com/azurecat-gsi</a:t>
            </a:r>
            <a:endParaRPr lang="en-US" dirty="0"/>
          </a:p>
          <a:p>
            <a:pPr lvl="1"/>
            <a:r>
              <a:rPr lang="en-US" dirty="0">
                <a:hlinkClick r:id="rId12"/>
              </a:rPr>
              <a:t>https://github.com/OfficeDev?q=edu</a:t>
            </a:r>
            <a:endParaRPr lang="en-US" dirty="0"/>
          </a:p>
          <a:p>
            <a:pPr lvl="1"/>
            <a:endParaRPr lang="en-US" dirty="0"/>
          </a:p>
          <a:p>
            <a:r>
              <a:rPr lang="en-US" dirty="0"/>
              <a:t>Developer Portals</a:t>
            </a:r>
          </a:p>
          <a:p>
            <a:pPr lvl="1"/>
            <a:r>
              <a:rPr lang="en-US" dirty="0">
                <a:hlinkClick r:id="rId13"/>
              </a:rPr>
              <a:t>http://dev.apps.microsoft.com</a:t>
            </a:r>
            <a:r>
              <a:rPr lang="en-US" dirty="0"/>
              <a:t> </a:t>
            </a:r>
          </a:p>
          <a:p>
            <a:pPr lvl="1"/>
            <a:r>
              <a:rPr lang="en-US" dirty="0">
                <a:hlinkClick r:id="rId14"/>
              </a:rPr>
              <a:t>https://www.bingmapsportal.com</a:t>
            </a:r>
            <a:endParaRPr lang="en-US" dirty="0"/>
          </a:p>
          <a:p>
            <a:pPr lvl="1"/>
            <a:r>
              <a:rPr lang="en-US" dirty="0">
                <a:hlinkClick r:id="rId15"/>
              </a:rPr>
              <a:t>https://dev.office.com/microsoft-teams</a:t>
            </a:r>
            <a:r>
              <a:rPr lang="en-US" dirty="0"/>
              <a:t> </a:t>
            </a:r>
          </a:p>
        </p:txBody>
      </p:sp>
    </p:spTree>
    <p:extLst>
      <p:ext uri="{BB962C8B-B14F-4D97-AF65-F5344CB8AC3E}">
        <p14:creationId xmlns:p14="http://schemas.microsoft.com/office/powerpoint/2010/main" val="42302659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Hands On Lab</a:t>
            </a:r>
          </a:p>
        </p:txBody>
      </p:sp>
      <p:sp>
        <p:nvSpPr>
          <p:cNvPr id="4" name="Text Placeholder 3"/>
          <p:cNvSpPr>
            <a:spLocks noGrp="1"/>
          </p:cNvSpPr>
          <p:nvPr>
            <p:ph type="body" sz="quarter" idx="10"/>
          </p:nvPr>
        </p:nvSpPr>
        <p:spPr>
          <a:xfrm>
            <a:off x="274638" y="1212850"/>
            <a:ext cx="11887200" cy="4801314"/>
          </a:xfrm>
        </p:spPr>
        <p:txBody>
          <a:bodyPr/>
          <a:lstStyle/>
          <a:p>
            <a:pPr marL="742950" indent="-742950">
              <a:buAutoNum type="arabicParenR"/>
            </a:pPr>
            <a:r>
              <a:rPr lang="en-US" dirty="0"/>
              <a:t>Choose how you want to develop</a:t>
            </a:r>
          </a:p>
          <a:p>
            <a:pPr marL="742950" indent="-742950">
              <a:buAutoNum type="arabicParenR"/>
            </a:pPr>
            <a:r>
              <a:rPr lang="en-US" dirty="0"/>
              <a:t>Choose your language/framework</a:t>
            </a:r>
          </a:p>
          <a:p>
            <a:pPr marL="742950" indent="-742950">
              <a:buAutoNum type="arabicParenR"/>
            </a:pPr>
            <a:r>
              <a:rPr lang="en-US" dirty="0"/>
              <a:t>Set up your developer environment</a:t>
            </a:r>
          </a:p>
          <a:p>
            <a:pPr marL="742950" indent="-742950">
              <a:buAutoNum type="arabicParenR"/>
            </a:pPr>
            <a:r>
              <a:rPr lang="en-US" dirty="0"/>
              <a:t>Set up your developer accounts</a:t>
            </a:r>
          </a:p>
          <a:p>
            <a:pPr marL="742950" indent="-742950">
              <a:buFont typeface="Arial" pitchFamily="34" charset="0"/>
              <a:buAutoNum type="arabicParenR"/>
            </a:pPr>
            <a:r>
              <a:rPr lang="en-US" dirty="0"/>
              <a:t>Set up your EDU testing tenant</a:t>
            </a:r>
          </a:p>
          <a:p>
            <a:pPr marL="742950" indent="-742950">
              <a:buAutoNum type="arabicParenR"/>
            </a:pPr>
            <a:r>
              <a:rPr lang="en-US" dirty="0"/>
              <a:t>Connect to your developer environment</a:t>
            </a:r>
          </a:p>
          <a:p>
            <a:pPr marL="742950" indent="-742950">
              <a:buAutoNum type="arabicParenR"/>
            </a:pPr>
            <a:endParaRPr lang="en-US" dirty="0"/>
          </a:p>
        </p:txBody>
      </p:sp>
    </p:spTree>
    <p:extLst>
      <p:ext uri="{BB962C8B-B14F-4D97-AF65-F5344CB8AC3E}">
        <p14:creationId xmlns:p14="http://schemas.microsoft.com/office/powerpoint/2010/main" val="93966420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9" y="1241426"/>
            <a:ext cx="5486399" cy="1098762"/>
          </a:xfrm>
        </p:spPr>
        <p:txBody>
          <a:bodyPr/>
          <a:lstStyle/>
          <a:p>
            <a:r>
              <a:rPr lang="en-US" dirty="0"/>
              <a:t>Questions?</a:t>
            </a:r>
          </a:p>
        </p:txBody>
      </p:sp>
      <p:pic>
        <p:nvPicPr>
          <p:cNvPr id="6" name="Picture Placeholder 5"/>
          <p:cNvPicPr>
            <a:picLocks noGrp="1" noChangeAspect="1"/>
          </p:cNvPicPr>
          <p:nvPr>
            <p:ph type="pic" sz="quarter" idx="10"/>
          </p:nvPr>
        </p:nvPicPr>
        <p:blipFill>
          <a:blip r:embed="rId2"/>
          <a:srcRect l="20346" r="20346"/>
          <a:stretch>
            <a:fillRect/>
          </a:stretch>
        </p:blipFill>
        <p:spPr/>
      </p:pic>
    </p:spTree>
    <p:extLst>
      <p:ext uri="{BB962C8B-B14F-4D97-AF65-F5344CB8AC3E}">
        <p14:creationId xmlns:p14="http://schemas.microsoft.com/office/powerpoint/2010/main" val="294598486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632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Agenda</a:t>
            </a:r>
          </a:p>
        </p:txBody>
      </p:sp>
      <p:sp>
        <p:nvSpPr>
          <p:cNvPr id="5" name="Text Placeholder 4"/>
          <p:cNvSpPr>
            <a:spLocks noGrp="1"/>
          </p:cNvSpPr>
          <p:nvPr>
            <p:ph type="body" sz="quarter" idx="10"/>
          </p:nvPr>
        </p:nvSpPr>
        <p:spPr>
          <a:xfrm>
            <a:off x="274638" y="1212850"/>
            <a:ext cx="11887200" cy="3447098"/>
          </a:xfrm>
        </p:spPr>
        <p:txBody>
          <a:bodyPr/>
          <a:lstStyle/>
          <a:p>
            <a:r>
              <a:rPr lang="en-US" dirty="0"/>
              <a:t>Developer Environments</a:t>
            </a:r>
          </a:p>
          <a:p>
            <a:r>
              <a:rPr lang="en-US" dirty="0"/>
              <a:t>Tools</a:t>
            </a:r>
          </a:p>
          <a:p>
            <a:r>
              <a:rPr lang="en-US" dirty="0"/>
              <a:t>Language Specific SDKs</a:t>
            </a:r>
          </a:p>
          <a:p>
            <a:r>
              <a:rPr lang="en-US" dirty="0"/>
              <a:t>HOL – Set up your developer environment</a:t>
            </a:r>
          </a:p>
          <a:p>
            <a:endParaRPr lang="en-US" dirty="0"/>
          </a:p>
        </p:txBody>
      </p:sp>
    </p:spTree>
    <p:extLst>
      <p:ext uri="{BB962C8B-B14F-4D97-AF65-F5344CB8AC3E}">
        <p14:creationId xmlns:p14="http://schemas.microsoft.com/office/powerpoint/2010/main" val="324053970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Developer Environment Options</a:t>
            </a:r>
          </a:p>
        </p:txBody>
      </p:sp>
      <p:sp>
        <p:nvSpPr>
          <p:cNvPr id="3" name="Text Placeholder 2"/>
          <p:cNvSpPr>
            <a:spLocks noGrp="1"/>
          </p:cNvSpPr>
          <p:nvPr>
            <p:ph type="body" sz="quarter" idx="10"/>
          </p:nvPr>
        </p:nvSpPr>
        <p:spPr/>
        <p:txBody>
          <a:bodyPr/>
          <a:lstStyle/>
          <a:p>
            <a:r>
              <a:rPr lang="en-US" dirty="0"/>
              <a:t>Where do you want to develop?</a:t>
            </a:r>
          </a:p>
          <a:p>
            <a:pPr lvl="1"/>
            <a:r>
              <a:rPr lang="en-US" dirty="0"/>
              <a:t>Locally</a:t>
            </a:r>
          </a:p>
          <a:p>
            <a:pPr lvl="2"/>
            <a:r>
              <a:rPr lang="en-US" dirty="0"/>
              <a:t>Windows</a:t>
            </a:r>
          </a:p>
          <a:p>
            <a:pPr lvl="2"/>
            <a:r>
              <a:rPr lang="en-US" dirty="0"/>
              <a:t>Linux/OSX</a:t>
            </a:r>
          </a:p>
          <a:p>
            <a:pPr lvl="1"/>
            <a:r>
              <a:rPr lang="en-US" dirty="0"/>
              <a:t>Remote</a:t>
            </a:r>
          </a:p>
          <a:p>
            <a:pPr lvl="2"/>
            <a:r>
              <a:rPr lang="en-US" dirty="0"/>
              <a:t>Cloud developer images</a:t>
            </a:r>
          </a:p>
        </p:txBody>
      </p:sp>
      <p:sp>
        <p:nvSpPr>
          <p:cNvPr id="4" name="Text Placeholder 3"/>
          <p:cNvSpPr>
            <a:spLocks noGrp="1"/>
          </p:cNvSpPr>
          <p:nvPr>
            <p:ph type="body" sz="quarter" idx="11"/>
          </p:nvPr>
        </p:nvSpPr>
        <p:spPr>
          <a:xfrm>
            <a:off x="6675439" y="1212849"/>
            <a:ext cx="5486399" cy="2197525"/>
          </a:xfrm>
        </p:spPr>
        <p:txBody>
          <a:bodyPr/>
          <a:lstStyle/>
          <a:p>
            <a:r>
              <a:rPr lang="en-US" dirty="0"/>
              <a:t>What language or framework do you use?</a:t>
            </a:r>
          </a:p>
          <a:p>
            <a:pPr lvl="1"/>
            <a:r>
              <a:rPr lang="en-US" dirty="0"/>
              <a:t>SDKs available in most popular languages</a:t>
            </a:r>
          </a:p>
          <a:p>
            <a:pPr lvl="1"/>
            <a:r>
              <a:rPr lang="en-US" dirty="0"/>
              <a:t>REST API’s are available</a:t>
            </a:r>
          </a:p>
          <a:p>
            <a:pPr lvl="1"/>
            <a:r>
              <a:rPr lang="en-US" dirty="0"/>
              <a:t>Samples are everywhere</a:t>
            </a:r>
          </a:p>
        </p:txBody>
      </p:sp>
    </p:spTree>
    <p:extLst>
      <p:ext uri="{BB962C8B-B14F-4D97-AF65-F5344CB8AC3E}">
        <p14:creationId xmlns:p14="http://schemas.microsoft.com/office/powerpoint/2010/main" val="330391818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Suite of Azure Developer Tools and SDKs</a:t>
            </a:r>
          </a:p>
        </p:txBody>
      </p:sp>
      <p:grpSp>
        <p:nvGrpSpPr>
          <p:cNvPr id="11" name="Group 10"/>
          <p:cNvGrpSpPr/>
          <p:nvPr/>
        </p:nvGrpSpPr>
        <p:grpSpPr>
          <a:xfrm>
            <a:off x="6352471" y="1349410"/>
            <a:ext cx="6037092" cy="5433653"/>
            <a:chOff x="6352489" y="1349106"/>
            <a:chExt cx="6037948" cy="5434424"/>
          </a:xfrm>
        </p:grpSpPr>
        <p:sp>
          <p:nvSpPr>
            <p:cNvPr id="15" name="Rectangle 14"/>
            <p:cNvSpPr/>
            <p:nvPr/>
          </p:nvSpPr>
          <p:spPr>
            <a:xfrm>
              <a:off x="6352489" y="1349106"/>
              <a:ext cx="5852160" cy="5394960"/>
            </a:xfrm>
            <a:prstGeom prst="rect">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09">
                <a:defRPr/>
              </a:pPr>
              <a:endParaRPr lang="en-US" sz="1836" dirty="0">
                <a:solidFill>
                  <a:srgbClr val="FFFFFF"/>
                </a:solidFill>
                <a:latin typeface="Segoe UI"/>
              </a:endParaRPr>
            </a:p>
          </p:txBody>
        </p:sp>
        <p:sp>
          <p:nvSpPr>
            <p:cNvPr id="4" name="Text Placeholder 1"/>
            <p:cNvSpPr txBox="1">
              <a:spLocks/>
            </p:cNvSpPr>
            <p:nvPr/>
          </p:nvSpPr>
          <p:spPr>
            <a:xfrm>
              <a:off x="6352489" y="1353704"/>
              <a:ext cx="6037948" cy="5429826"/>
            </a:xfrm>
            <a:prstGeom prst="rect">
              <a:avLst/>
            </a:prstGeom>
          </p:spPr>
          <p:txBody>
            <a:bodyPr vert="horz" wrap="square" lIns="182854" tIns="146283" rIns="182854" bIns="146283" rtlCol="0">
              <a:spAutoFit/>
            </a:bodyPr>
            <a:lstStyle>
              <a:lvl1pPr marL="342800" marR="0" indent="-342800" algn="l" defTabSz="932468"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solidFill>
                    <a:schemeClr val="accent2"/>
                  </a:solidFill>
                  <a:latin typeface="+mj-lt"/>
                  <a:ea typeface="+mn-ea"/>
                  <a:cs typeface="+mn-cs"/>
                </a:defRPr>
              </a:lvl1pPr>
              <a:lvl2pPr marL="584029" marR="0" indent="-241229" algn="l" defTabSz="932468"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866" marR="0" indent="-228533" algn="l" defTabSz="932468"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397" marR="0" indent="-228533" algn="l" defTabSz="932468"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6929" marR="0" indent="-228533" algn="l" defTabSz="932468"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286" indent="-233117" algn="l" defTabSz="93246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521" indent="-233117" algn="l" defTabSz="93246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755" indent="-233117" algn="l" defTabSz="93246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990" indent="-233117" algn="l" defTabSz="93246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32289">
                <a:buNone/>
                <a:defRPr/>
              </a:pPr>
              <a:r>
                <a:rPr lang="en-US" sz="2000" dirty="0">
                  <a:gradFill>
                    <a:gsLst>
                      <a:gs pos="0">
                        <a:srgbClr val="0070C0"/>
                      </a:gs>
                      <a:gs pos="100000">
                        <a:srgbClr val="0070C0"/>
                      </a:gs>
                    </a:gsLst>
                  </a:gradFill>
                  <a:latin typeface="Segoe UI"/>
                </a:rPr>
                <a:t>Language SDKs</a:t>
              </a:r>
              <a:endParaRPr lang="en-US" sz="2000" baseline="30000" dirty="0">
                <a:gradFill>
                  <a:gsLst>
                    <a:gs pos="0">
                      <a:srgbClr val="0070C0"/>
                    </a:gs>
                    <a:gs pos="100000">
                      <a:srgbClr val="0070C0"/>
                    </a:gs>
                  </a:gsLst>
                </a:gradFill>
                <a:latin typeface="Segoe UI"/>
              </a:endParaRPr>
            </a:p>
            <a:p>
              <a:pPr marL="0" lvl="1" indent="0" defTabSz="932289">
                <a:buNone/>
                <a:defRPr/>
              </a:pPr>
              <a:r>
                <a:rPr lang="en-US" sz="1599" dirty="0">
                  <a:gradFill>
                    <a:gsLst>
                      <a:gs pos="0">
                        <a:srgbClr val="505050"/>
                      </a:gs>
                      <a:gs pos="100000">
                        <a:srgbClr val="505050"/>
                      </a:gs>
                    </a:gsLst>
                  </a:gradFill>
                  <a:latin typeface="Segoe UI"/>
                </a:rPr>
                <a:t>Azure SDK for Java</a:t>
              </a:r>
            </a:p>
            <a:p>
              <a:pPr marL="0" lvl="1" indent="0" defTabSz="932289">
                <a:buNone/>
                <a:defRPr/>
              </a:pPr>
              <a:r>
                <a:rPr lang="en-US" sz="1599" dirty="0">
                  <a:gradFill>
                    <a:gsLst>
                      <a:gs pos="0">
                        <a:srgbClr val="505050"/>
                      </a:gs>
                      <a:gs pos="100000">
                        <a:srgbClr val="505050"/>
                      </a:gs>
                    </a:gsLst>
                  </a:gradFill>
                  <a:latin typeface="Segoe UI"/>
                </a:rPr>
                <a:t>Azure SDK for Node.js</a:t>
              </a:r>
            </a:p>
            <a:p>
              <a:pPr marL="0" lvl="1" indent="0" defTabSz="932289">
                <a:buNone/>
                <a:defRPr/>
              </a:pPr>
              <a:r>
                <a:rPr lang="en-US" sz="1599" dirty="0">
                  <a:gradFill>
                    <a:gsLst>
                      <a:gs pos="0">
                        <a:srgbClr val="505050"/>
                      </a:gs>
                      <a:gs pos="100000">
                        <a:srgbClr val="505050"/>
                      </a:gs>
                    </a:gsLst>
                  </a:gradFill>
                  <a:latin typeface="Segoe UI"/>
                </a:rPr>
                <a:t>Azure SDK for Python</a:t>
              </a:r>
            </a:p>
            <a:p>
              <a:pPr marL="0" lvl="1" indent="0" defTabSz="932289">
                <a:buNone/>
                <a:defRPr/>
              </a:pPr>
              <a:r>
                <a:rPr lang="en-US" sz="1599" dirty="0">
                  <a:gradFill>
                    <a:gsLst>
                      <a:gs pos="0">
                        <a:srgbClr val="505050"/>
                      </a:gs>
                      <a:gs pos="100000">
                        <a:srgbClr val="505050"/>
                      </a:gs>
                    </a:gsLst>
                  </a:gradFill>
                  <a:latin typeface="Segoe UI"/>
                </a:rPr>
                <a:t>Azure SDK for Ruby</a:t>
              </a:r>
            </a:p>
            <a:p>
              <a:pPr marL="0" lvl="1" indent="0" defTabSz="932289">
                <a:buNone/>
                <a:defRPr/>
              </a:pPr>
              <a:r>
                <a:rPr lang="en-US" sz="1599" dirty="0">
                  <a:gradFill>
                    <a:gsLst>
                      <a:gs pos="0">
                        <a:srgbClr val="505050"/>
                      </a:gs>
                      <a:gs pos="100000">
                        <a:srgbClr val="505050"/>
                      </a:gs>
                    </a:gsLst>
                  </a:gradFill>
                  <a:latin typeface="Segoe UI"/>
                </a:rPr>
                <a:t>Azure SDK for PHP</a:t>
              </a:r>
            </a:p>
            <a:p>
              <a:pPr marL="0" lvl="1" indent="0">
                <a:buNone/>
                <a:defRPr/>
              </a:pPr>
              <a:r>
                <a:rPr lang="en-US" sz="1599" dirty="0">
                  <a:gradFill>
                    <a:gsLst>
                      <a:gs pos="0">
                        <a:srgbClr val="505050"/>
                      </a:gs>
                      <a:gs pos="100000">
                        <a:srgbClr val="505050"/>
                      </a:gs>
                    </a:gsLst>
                  </a:gradFill>
                  <a:latin typeface="Segoe UI"/>
                </a:rPr>
                <a:t>Azure SDK for Go</a:t>
              </a:r>
            </a:p>
            <a:p>
              <a:pPr marL="342734" indent="-342734" defTabSz="932289">
                <a:defRPr/>
              </a:pPr>
              <a:endParaRPr lang="en-US" sz="1000" dirty="0">
                <a:gradFill>
                  <a:gsLst>
                    <a:gs pos="0">
                      <a:srgbClr val="505050"/>
                    </a:gs>
                    <a:gs pos="100000">
                      <a:srgbClr val="505050"/>
                    </a:gs>
                  </a:gsLst>
                </a:gradFill>
                <a:latin typeface="Segoe UI Light"/>
              </a:endParaRPr>
            </a:p>
            <a:p>
              <a:pPr marL="0" indent="0" defTabSz="932289">
                <a:buNone/>
                <a:defRPr/>
              </a:pPr>
              <a:r>
                <a:rPr lang="en-US" sz="2000" dirty="0">
                  <a:gradFill>
                    <a:gsLst>
                      <a:gs pos="0">
                        <a:srgbClr val="0070C0"/>
                      </a:gs>
                      <a:gs pos="100000">
                        <a:srgbClr val="0070C0"/>
                      </a:gs>
                    </a:gsLst>
                  </a:gradFill>
                  <a:latin typeface="Segoe UI"/>
                </a:rPr>
                <a:t>Command-Line Tools</a:t>
              </a:r>
              <a:endParaRPr lang="en-US" sz="2000" baseline="30000" dirty="0">
                <a:gradFill>
                  <a:gsLst>
                    <a:gs pos="0">
                      <a:srgbClr val="0070C0"/>
                    </a:gs>
                    <a:gs pos="100000">
                      <a:srgbClr val="0070C0"/>
                    </a:gs>
                  </a:gsLst>
                </a:gradFill>
                <a:latin typeface="Segoe UI"/>
              </a:endParaRPr>
            </a:p>
            <a:p>
              <a:pPr marL="0" lvl="1" indent="0" defTabSz="932289">
                <a:buNone/>
                <a:defRPr/>
              </a:pPr>
              <a:r>
                <a:rPr lang="en-US" sz="1599" dirty="0">
                  <a:gradFill>
                    <a:gsLst>
                      <a:gs pos="0">
                        <a:srgbClr val="505050"/>
                      </a:gs>
                      <a:gs pos="100000">
                        <a:srgbClr val="505050"/>
                      </a:gs>
                    </a:gsLst>
                  </a:gradFill>
                  <a:latin typeface="Segoe UI"/>
                </a:rPr>
                <a:t>Azure Command-Line Interface</a:t>
              </a:r>
            </a:p>
            <a:p>
              <a:pPr marL="0" lvl="1" indent="0" defTabSz="932289">
                <a:buNone/>
                <a:defRPr/>
              </a:pPr>
              <a:r>
                <a:rPr lang="en-US" sz="1599" dirty="0">
                  <a:gradFill>
                    <a:gsLst>
                      <a:gs pos="0">
                        <a:srgbClr val="505050"/>
                      </a:gs>
                      <a:gs pos="100000">
                        <a:srgbClr val="505050"/>
                      </a:gs>
                    </a:gsLst>
                  </a:gradFill>
                  <a:latin typeface="Segoe UI"/>
                </a:rPr>
                <a:t>Azure PowerShell</a:t>
              </a:r>
            </a:p>
            <a:p>
              <a:pPr marL="0" indent="0" defTabSz="932289">
                <a:buNone/>
                <a:defRPr/>
              </a:pPr>
              <a:endParaRPr lang="en-US" sz="1000" dirty="0">
                <a:gradFill>
                  <a:gsLst>
                    <a:gs pos="0">
                      <a:srgbClr val="505050"/>
                    </a:gs>
                    <a:gs pos="100000">
                      <a:srgbClr val="505050"/>
                    </a:gs>
                  </a:gsLst>
                </a:gradFill>
                <a:latin typeface="Segoe UI"/>
              </a:endParaRPr>
            </a:p>
            <a:p>
              <a:pPr marL="0" indent="0" defTabSz="932289">
                <a:buNone/>
                <a:defRPr/>
              </a:pPr>
              <a:r>
                <a:rPr lang="en-US" sz="2000" dirty="0">
                  <a:gradFill>
                    <a:gsLst>
                      <a:gs pos="0">
                        <a:srgbClr val="0070C0"/>
                      </a:gs>
                      <a:gs pos="100000">
                        <a:srgbClr val="0070C0"/>
                      </a:gs>
                    </a:gsLst>
                  </a:gradFill>
                  <a:latin typeface="Segoe UI"/>
                </a:rPr>
                <a:t>Standalone Tools</a:t>
              </a:r>
            </a:p>
            <a:p>
              <a:pPr marL="0" lvl="1" indent="0" defTabSz="932289">
                <a:buNone/>
                <a:defRPr/>
              </a:pPr>
              <a:r>
                <a:rPr lang="en-US" sz="1599" dirty="0">
                  <a:gradFill>
                    <a:gsLst>
                      <a:gs pos="0">
                        <a:srgbClr val="505050"/>
                      </a:gs>
                      <a:gs pos="100000">
                        <a:srgbClr val="505050"/>
                      </a:gs>
                    </a:gsLst>
                  </a:gradFill>
                  <a:latin typeface="Segoe UI"/>
                </a:rPr>
                <a:t>Visual Studio Code and extensions (ARM, ASP.NET Core)</a:t>
              </a:r>
            </a:p>
            <a:p>
              <a:pPr marL="0" lvl="1" indent="0" defTabSz="932289">
                <a:buNone/>
                <a:defRPr/>
              </a:pPr>
              <a:r>
                <a:rPr lang="en-US" sz="1599" dirty="0">
                  <a:gradFill>
                    <a:gsLst>
                      <a:gs pos="0">
                        <a:srgbClr val="505050"/>
                      </a:gs>
                      <a:gs pos="100000">
                        <a:srgbClr val="505050"/>
                      </a:gs>
                    </a:gsLst>
                  </a:gradFill>
                  <a:latin typeface="Segoe UI"/>
                </a:rPr>
                <a:t>Microsoft Azure Storage Explorer</a:t>
              </a:r>
            </a:p>
            <a:p>
              <a:pPr marL="0" lvl="1" indent="0" defTabSz="932289">
                <a:buNone/>
                <a:defRPr/>
              </a:pPr>
              <a:r>
                <a:rPr lang="en-US" sz="1599" dirty="0">
                  <a:gradFill>
                    <a:gsLst>
                      <a:gs pos="0">
                        <a:srgbClr val="505050"/>
                      </a:gs>
                      <a:gs pos="100000">
                        <a:srgbClr val="505050"/>
                      </a:gs>
                    </a:gsLst>
                  </a:gradFill>
                  <a:latin typeface="Segoe UI"/>
                </a:rPr>
                <a:t>Azure Toolkit for Eclipse and IntelliJ</a:t>
              </a:r>
            </a:p>
            <a:p>
              <a:pPr marL="0" lvl="1" indent="0" defTabSz="932289">
                <a:buNone/>
                <a:defRPr/>
              </a:pPr>
              <a:r>
                <a:rPr lang="en-US" sz="1599" dirty="0">
                  <a:gradFill>
                    <a:gsLst>
                      <a:gs pos="0">
                        <a:srgbClr val="505050"/>
                      </a:gs>
                      <a:gs pos="100000">
                        <a:srgbClr val="505050"/>
                      </a:gs>
                    </a:gsLst>
                  </a:gradFill>
                  <a:latin typeface="Segoe UI"/>
                </a:rPr>
                <a:t>Docker Tools (Visual Studio Code, Visual Studio Team Services, and Yeoman Generator for Docker)</a:t>
              </a:r>
            </a:p>
            <a:p>
              <a:pPr marL="0" lvl="1" indent="0">
                <a:buNone/>
                <a:defRPr/>
              </a:pPr>
              <a:r>
                <a:rPr lang="en-US" sz="1599" dirty="0">
                  <a:gradFill>
                    <a:gsLst>
                      <a:gs pos="0">
                        <a:srgbClr val="505050"/>
                      </a:gs>
                      <a:gs pos="100000">
                        <a:srgbClr val="505050"/>
                      </a:gs>
                    </a:gsLst>
                  </a:gradFill>
                </a:rPr>
                <a:t>Azure DevTest Labs</a:t>
              </a:r>
              <a:endParaRPr lang="en-US" sz="1599" dirty="0">
                <a:gradFill>
                  <a:gsLst>
                    <a:gs pos="0">
                      <a:srgbClr val="505050"/>
                    </a:gs>
                    <a:gs pos="100000">
                      <a:srgbClr val="505050"/>
                    </a:gs>
                  </a:gsLst>
                </a:gradFill>
                <a:latin typeface="Segoe UI"/>
              </a:endParaRPr>
            </a:p>
          </p:txBody>
        </p:sp>
        <p:grpSp>
          <p:nvGrpSpPr>
            <p:cNvPr id="19" name="Group 18"/>
            <p:cNvGrpSpPr/>
            <p:nvPr/>
          </p:nvGrpSpPr>
          <p:grpSpPr>
            <a:xfrm>
              <a:off x="10530746" y="1353838"/>
              <a:ext cx="1669196" cy="1767434"/>
              <a:chOff x="8345081" y="3102463"/>
              <a:chExt cx="2239898" cy="2371725"/>
            </a:xfrm>
          </p:grpSpPr>
          <p:grpSp>
            <p:nvGrpSpPr>
              <p:cNvPr id="20" name="Group 71"/>
              <p:cNvGrpSpPr>
                <a:grpSpLocks noChangeAspect="1"/>
              </p:cNvGrpSpPr>
              <p:nvPr/>
            </p:nvGrpSpPr>
            <p:grpSpPr bwMode="auto">
              <a:xfrm>
                <a:off x="8756179" y="3102463"/>
                <a:ext cx="1828800" cy="2371725"/>
                <a:chOff x="461" y="479"/>
                <a:chExt cx="1152" cy="1494"/>
              </a:xfrm>
            </p:grpSpPr>
            <p:sp>
              <p:nvSpPr>
                <p:cNvPr id="25" name="AutoShape 70"/>
                <p:cNvSpPr>
                  <a:spLocks noChangeAspect="1" noChangeArrowheads="1" noTextEdit="1"/>
                </p:cNvSpPr>
                <p:nvPr/>
              </p:nvSpPr>
              <p:spPr bwMode="auto">
                <a:xfrm>
                  <a:off x="461" y="479"/>
                  <a:ext cx="1152" cy="1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26" name="Rectangle 73"/>
                <p:cNvSpPr>
                  <a:spLocks noChangeArrowheads="1"/>
                </p:cNvSpPr>
                <p:nvPr/>
              </p:nvSpPr>
              <p:spPr bwMode="auto">
                <a:xfrm>
                  <a:off x="905" y="1484"/>
                  <a:ext cx="534" cy="339"/>
                </a:xfrm>
                <a:prstGeom prst="rect">
                  <a:avLst/>
                </a:prstGeom>
                <a:solidFill>
                  <a:srgbClr val="A6A6A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27" name="Freeform 74"/>
                <p:cNvSpPr>
                  <a:spLocks/>
                </p:cNvSpPr>
                <p:nvPr/>
              </p:nvSpPr>
              <p:spPr bwMode="auto">
                <a:xfrm>
                  <a:off x="905" y="1484"/>
                  <a:ext cx="534" cy="339"/>
                </a:xfrm>
                <a:custGeom>
                  <a:avLst/>
                  <a:gdLst>
                    <a:gd name="T0" fmla="*/ 534 w 534"/>
                    <a:gd name="T1" fmla="*/ 339 h 339"/>
                    <a:gd name="T2" fmla="*/ 534 w 534"/>
                    <a:gd name="T3" fmla="*/ 0 h 339"/>
                    <a:gd name="T4" fmla="*/ 0 w 534"/>
                    <a:gd name="T5" fmla="*/ 0 h 339"/>
                    <a:gd name="T6" fmla="*/ 0 w 534"/>
                    <a:gd name="T7" fmla="*/ 339 h 339"/>
                  </a:gdLst>
                  <a:ahLst/>
                  <a:cxnLst>
                    <a:cxn ang="0">
                      <a:pos x="T0" y="T1"/>
                    </a:cxn>
                    <a:cxn ang="0">
                      <a:pos x="T2" y="T3"/>
                    </a:cxn>
                    <a:cxn ang="0">
                      <a:pos x="T4" y="T5"/>
                    </a:cxn>
                    <a:cxn ang="0">
                      <a:pos x="T6" y="T7"/>
                    </a:cxn>
                  </a:cxnLst>
                  <a:rect l="0" t="0" r="r" b="b"/>
                  <a:pathLst>
                    <a:path w="534" h="339">
                      <a:moveTo>
                        <a:pt x="534" y="339"/>
                      </a:moveTo>
                      <a:lnTo>
                        <a:pt x="534" y="0"/>
                      </a:lnTo>
                      <a:lnTo>
                        <a:pt x="0" y="0"/>
                      </a:lnTo>
                      <a:lnTo>
                        <a:pt x="0" y="33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28" name="Rectangle 75"/>
                <p:cNvSpPr>
                  <a:spLocks noChangeArrowheads="1"/>
                </p:cNvSpPr>
                <p:nvPr/>
              </p:nvSpPr>
              <p:spPr bwMode="auto">
                <a:xfrm>
                  <a:off x="938" y="1518"/>
                  <a:ext cx="468" cy="272"/>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29" name="Rectangle 76"/>
                <p:cNvSpPr>
                  <a:spLocks noChangeArrowheads="1"/>
                </p:cNvSpPr>
                <p:nvPr/>
              </p:nvSpPr>
              <p:spPr bwMode="auto">
                <a:xfrm>
                  <a:off x="758" y="1514"/>
                  <a:ext cx="145" cy="146"/>
                </a:xfrm>
                <a:prstGeom prst="rect">
                  <a:avLst/>
                </a:prstGeom>
                <a:solidFill>
                  <a:srgbClr val="DC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0" name="Freeform 77"/>
                <p:cNvSpPr>
                  <a:spLocks noEditPoints="1"/>
                </p:cNvSpPr>
                <p:nvPr/>
              </p:nvSpPr>
              <p:spPr bwMode="auto">
                <a:xfrm>
                  <a:off x="756" y="1512"/>
                  <a:ext cx="149" cy="150"/>
                </a:xfrm>
                <a:custGeom>
                  <a:avLst/>
                  <a:gdLst>
                    <a:gd name="T0" fmla="*/ 145 w 149"/>
                    <a:gd name="T1" fmla="*/ 0 h 150"/>
                    <a:gd name="T2" fmla="*/ 4 w 149"/>
                    <a:gd name="T3" fmla="*/ 0 h 150"/>
                    <a:gd name="T4" fmla="*/ 0 w 149"/>
                    <a:gd name="T5" fmla="*/ 0 h 150"/>
                    <a:gd name="T6" fmla="*/ 0 w 149"/>
                    <a:gd name="T7" fmla="*/ 4 h 150"/>
                    <a:gd name="T8" fmla="*/ 0 w 149"/>
                    <a:gd name="T9" fmla="*/ 146 h 150"/>
                    <a:gd name="T10" fmla="*/ 0 w 149"/>
                    <a:gd name="T11" fmla="*/ 150 h 150"/>
                    <a:gd name="T12" fmla="*/ 4 w 149"/>
                    <a:gd name="T13" fmla="*/ 150 h 150"/>
                    <a:gd name="T14" fmla="*/ 145 w 149"/>
                    <a:gd name="T15" fmla="*/ 150 h 150"/>
                    <a:gd name="T16" fmla="*/ 149 w 149"/>
                    <a:gd name="T17" fmla="*/ 150 h 150"/>
                    <a:gd name="T18" fmla="*/ 149 w 149"/>
                    <a:gd name="T19" fmla="*/ 146 h 150"/>
                    <a:gd name="T20" fmla="*/ 149 w 149"/>
                    <a:gd name="T21" fmla="*/ 4 h 150"/>
                    <a:gd name="T22" fmla="*/ 149 w 149"/>
                    <a:gd name="T23" fmla="*/ 0 h 150"/>
                    <a:gd name="T24" fmla="*/ 145 w 149"/>
                    <a:gd name="T25" fmla="*/ 0 h 150"/>
                    <a:gd name="T26" fmla="*/ 145 w 149"/>
                    <a:gd name="T27" fmla="*/ 146 h 150"/>
                    <a:gd name="T28" fmla="*/ 4 w 149"/>
                    <a:gd name="T29" fmla="*/ 146 h 150"/>
                    <a:gd name="T30" fmla="*/ 4 w 149"/>
                    <a:gd name="T31" fmla="*/ 4 h 150"/>
                    <a:gd name="T32" fmla="*/ 145 w 149"/>
                    <a:gd name="T33" fmla="*/ 4 h 150"/>
                    <a:gd name="T34" fmla="*/ 145 w 149"/>
                    <a:gd name="T3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9" h="150">
                      <a:moveTo>
                        <a:pt x="145" y="0"/>
                      </a:moveTo>
                      <a:lnTo>
                        <a:pt x="4" y="0"/>
                      </a:lnTo>
                      <a:lnTo>
                        <a:pt x="0" y="0"/>
                      </a:lnTo>
                      <a:lnTo>
                        <a:pt x="0" y="4"/>
                      </a:lnTo>
                      <a:lnTo>
                        <a:pt x="0" y="146"/>
                      </a:lnTo>
                      <a:lnTo>
                        <a:pt x="0" y="150"/>
                      </a:lnTo>
                      <a:lnTo>
                        <a:pt x="4" y="150"/>
                      </a:lnTo>
                      <a:lnTo>
                        <a:pt x="145" y="150"/>
                      </a:lnTo>
                      <a:lnTo>
                        <a:pt x="149" y="150"/>
                      </a:lnTo>
                      <a:lnTo>
                        <a:pt x="149" y="146"/>
                      </a:lnTo>
                      <a:lnTo>
                        <a:pt x="149" y="4"/>
                      </a:lnTo>
                      <a:lnTo>
                        <a:pt x="149" y="0"/>
                      </a:lnTo>
                      <a:lnTo>
                        <a:pt x="145" y="0"/>
                      </a:lnTo>
                      <a:close/>
                      <a:moveTo>
                        <a:pt x="145" y="146"/>
                      </a:moveTo>
                      <a:lnTo>
                        <a:pt x="4" y="146"/>
                      </a:lnTo>
                      <a:lnTo>
                        <a:pt x="4" y="4"/>
                      </a:lnTo>
                      <a:lnTo>
                        <a:pt x="145" y="4"/>
                      </a:lnTo>
                      <a:lnTo>
                        <a:pt x="145" y="14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1" name="Freeform 78"/>
                <p:cNvSpPr>
                  <a:spLocks/>
                </p:cNvSpPr>
                <p:nvPr/>
              </p:nvSpPr>
              <p:spPr bwMode="auto">
                <a:xfrm>
                  <a:off x="645" y="1613"/>
                  <a:ext cx="105" cy="210"/>
                </a:xfrm>
                <a:custGeom>
                  <a:avLst/>
                  <a:gdLst>
                    <a:gd name="T0" fmla="*/ 10 w 223"/>
                    <a:gd name="T1" fmla="*/ 0 h 447"/>
                    <a:gd name="T2" fmla="*/ 0 w 223"/>
                    <a:gd name="T3" fmla="*/ 10 h 447"/>
                    <a:gd name="T4" fmla="*/ 0 w 223"/>
                    <a:gd name="T5" fmla="*/ 437 h 447"/>
                    <a:gd name="T6" fmla="*/ 10 w 223"/>
                    <a:gd name="T7" fmla="*/ 447 h 447"/>
                    <a:gd name="T8" fmla="*/ 213 w 223"/>
                    <a:gd name="T9" fmla="*/ 447 h 447"/>
                    <a:gd name="T10" fmla="*/ 223 w 223"/>
                    <a:gd name="T11" fmla="*/ 437 h 447"/>
                    <a:gd name="T12" fmla="*/ 223 w 223"/>
                    <a:gd name="T13" fmla="*/ 10 h 447"/>
                    <a:gd name="T14" fmla="*/ 213 w 223"/>
                    <a:gd name="T15" fmla="*/ 0 h 447"/>
                    <a:gd name="T16" fmla="*/ 28 w 223"/>
                    <a:gd name="T17" fmla="*/ 0 h 447"/>
                    <a:gd name="T18" fmla="*/ 10 w 223"/>
                    <a:gd name="T19" fmla="*/ 0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447">
                      <a:moveTo>
                        <a:pt x="10" y="0"/>
                      </a:moveTo>
                      <a:cubicBezTo>
                        <a:pt x="10" y="0"/>
                        <a:pt x="0" y="0"/>
                        <a:pt x="0" y="10"/>
                      </a:cubicBezTo>
                      <a:cubicBezTo>
                        <a:pt x="0" y="437"/>
                        <a:pt x="0" y="437"/>
                        <a:pt x="0" y="437"/>
                      </a:cubicBezTo>
                      <a:cubicBezTo>
                        <a:pt x="0" y="437"/>
                        <a:pt x="0" y="447"/>
                        <a:pt x="10" y="447"/>
                      </a:cubicBezTo>
                      <a:cubicBezTo>
                        <a:pt x="213" y="447"/>
                        <a:pt x="213" y="447"/>
                        <a:pt x="213" y="447"/>
                      </a:cubicBezTo>
                      <a:cubicBezTo>
                        <a:pt x="213" y="447"/>
                        <a:pt x="223" y="447"/>
                        <a:pt x="223" y="437"/>
                      </a:cubicBezTo>
                      <a:cubicBezTo>
                        <a:pt x="223" y="10"/>
                        <a:pt x="223" y="10"/>
                        <a:pt x="223" y="10"/>
                      </a:cubicBezTo>
                      <a:cubicBezTo>
                        <a:pt x="223" y="10"/>
                        <a:pt x="223" y="0"/>
                        <a:pt x="213" y="0"/>
                      </a:cubicBezTo>
                      <a:cubicBezTo>
                        <a:pt x="28" y="0"/>
                        <a:pt x="28" y="0"/>
                        <a:pt x="28" y="0"/>
                      </a:cubicBezTo>
                      <a:lnTo>
                        <a:pt x="10" y="0"/>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2" name="Rectangle 79"/>
                <p:cNvSpPr>
                  <a:spLocks noChangeArrowheads="1"/>
                </p:cNvSpPr>
                <p:nvPr/>
              </p:nvSpPr>
              <p:spPr bwMode="auto">
                <a:xfrm>
                  <a:off x="655" y="1659"/>
                  <a:ext cx="85" cy="129"/>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3" name="Freeform 80"/>
                <p:cNvSpPr>
                  <a:spLocks/>
                </p:cNvSpPr>
                <p:nvPr/>
              </p:nvSpPr>
              <p:spPr bwMode="auto">
                <a:xfrm>
                  <a:off x="636" y="629"/>
                  <a:ext cx="495" cy="397"/>
                </a:xfrm>
                <a:custGeom>
                  <a:avLst/>
                  <a:gdLst>
                    <a:gd name="T0" fmla="*/ 495 w 495"/>
                    <a:gd name="T1" fmla="*/ 314 h 397"/>
                    <a:gd name="T2" fmla="*/ 495 w 495"/>
                    <a:gd name="T3" fmla="*/ 0 h 397"/>
                    <a:gd name="T4" fmla="*/ 0 w 495"/>
                    <a:gd name="T5" fmla="*/ 0 h 397"/>
                    <a:gd name="T6" fmla="*/ 0 w 495"/>
                    <a:gd name="T7" fmla="*/ 314 h 397"/>
                    <a:gd name="T8" fmla="*/ 234 w 495"/>
                    <a:gd name="T9" fmla="*/ 333 h 397"/>
                    <a:gd name="T10" fmla="*/ 225 w 495"/>
                    <a:gd name="T11" fmla="*/ 386 h 397"/>
                    <a:gd name="T12" fmla="*/ 165 w 495"/>
                    <a:gd name="T13" fmla="*/ 386 h 397"/>
                    <a:gd name="T14" fmla="*/ 165 w 495"/>
                    <a:gd name="T15" fmla="*/ 397 h 397"/>
                    <a:gd name="T16" fmla="*/ 331 w 495"/>
                    <a:gd name="T17" fmla="*/ 397 h 397"/>
                    <a:gd name="T18" fmla="*/ 331 w 495"/>
                    <a:gd name="T19" fmla="*/ 386 h 397"/>
                    <a:gd name="T20" fmla="*/ 270 w 495"/>
                    <a:gd name="T21" fmla="*/ 386 h 397"/>
                    <a:gd name="T22" fmla="*/ 261 w 495"/>
                    <a:gd name="T23" fmla="*/ 333 h 397"/>
                    <a:gd name="T24" fmla="*/ 495 w 495"/>
                    <a:gd name="T25" fmla="*/ 314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5" h="397">
                      <a:moveTo>
                        <a:pt x="495" y="314"/>
                      </a:moveTo>
                      <a:lnTo>
                        <a:pt x="495" y="0"/>
                      </a:lnTo>
                      <a:lnTo>
                        <a:pt x="0" y="0"/>
                      </a:lnTo>
                      <a:lnTo>
                        <a:pt x="0" y="314"/>
                      </a:lnTo>
                      <a:lnTo>
                        <a:pt x="234" y="333"/>
                      </a:lnTo>
                      <a:lnTo>
                        <a:pt x="225" y="386"/>
                      </a:lnTo>
                      <a:lnTo>
                        <a:pt x="165" y="386"/>
                      </a:lnTo>
                      <a:lnTo>
                        <a:pt x="165" y="397"/>
                      </a:lnTo>
                      <a:lnTo>
                        <a:pt x="331" y="397"/>
                      </a:lnTo>
                      <a:lnTo>
                        <a:pt x="331" y="386"/>
                      </a:lnTo>
                      <a:lnTo>
                        <a:pt x="270" y="386"/>
                      </a:lnTo>
                      <a:lnTo>
                        <a:pt x="261" y="333"/>
                      </a:lnTo>
                      <a:lnTo>
                        <a:pt x="495" y="31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4" name="Rectangle 81"/>
                <p:cNvSpPr>
                  <a:spLocks noChangeArrowheads="1"/>
                </p:cNvSpPr>
                <p:nvPr/>
              </p:nvSpPr>
              <p:spPr bwMode="auto">
                <a:xfrm>
                  <a:off x="666" y="660"/>
                  <a:ext cx="435" cy="252"/>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5" name="Rectangle 82"/>
                <p:cNvSpPr>
                  <a:spLocks noChangeArrowheads="1"/>
                </p:cNvSpPr>
                <p:nvPr/>
              </p:nvSpPr>
              <p:spPr bwMode="auto">
                <a:xfrm>
                  <a:off x="682" y="989"/>
                  <a:ext cx="129" cy="12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6" name="Rectangle 83"/>
                <p:cNvSpPr>
                  <a:spLocks noChangeArrowheads="1"/>
                </p:cNvSpPr>
                <p:nvPr/>
              </p:nvSpPr>
              <p:spPr bwMode="auto">
                <a:xfrm>
                  <a:off x="675" y="978"/>
                  <a:ext cx="146" cy="146"/>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7" name="Freeform 84"/>
                <p:cNvSpPr>
                  <a:spLocks noEditPoints="1"/>
                </p:cNvSpPr>
                <p:nvPr/>
              </p:nvSpPr>
              <p:spPr bwMode="auto">
                <a:xfrm>
                  <a:off x="674" y="976"/>
                  <a:ext cx="149" cy="149"/>
                </a:xfrm>
                <a:custGeom>
                  <a:avLst/>
                  <a:gdLst>
                    <a:gd name="T0" fmla="*/ 149 w 149"/>
                    <a:gd name="T1" fmla="*/ 0 h 149"/>
                    <a:gd name="T2" fmla="*/ 145 w 149"/>
                    <a:gd name="T3" fmla="*/ 0 h 149"/>
                    <a:gd name="T4" fmla="*/ 3 w 149"/>
                    <a:gd name="T5" fmla="*/ 0 h 149"/>
                    <a:gd name="T6" fmla="*/ 0 w 149"/>
                    <a:gd name="T7" fmla="*/ 0 h 149"/>
                    <a:gd name="T8" fmla="*/ 0 w 149"/>
                    <a:gd name="T9" fmla="*/ 3 h 149"/>
                    <a:gd name="T10" fmla="*/ 0 w 149"/>
                    <a:gd name="T11" fmla="*/ 146 h 149"/>
                    <a:gd name="T12" fmla="*/ 0 w 149"/>
                    <a:gd name="T13" fmla="*/ 149 h 149"/>
                    <a:gd name="T14" fmla="*/ 3 w 149"/>
                    <a:gd name="T15" fmla="*/ 149 h 149"/>
                    <a:gd name="T16" fmla="*/ 145 w 149"/>
                    <a:gd name="T17" fmla="*/ 149 h 149"/>
                    <a:gd name="T18" fmla="*/ 149 w 149"/>
                    <a:gd name="T19" fmla="*/ 149 h 149"/>
                    <a:gd name="T20" fmla="*/ 149 w 149"/>
                    <a:gd name="T21" fmla="*/ 146 h 149"/>
                    <a:gd name="T22" fmla="*/ 149 w 149"/>
                    <a:gd name="T23" fmla="*/ 3 h 149"/>
                    <a:gd name="T24" fmla="*/ 149 w 149"/>
                    <a:gd name="T25" fmla="*/ 0 h 149"/>
                    <a:gd name="T26" fmla="*/ 145 w 149"/>
                    <a:gd name="T27" fmla="*/ 146 h 149"/>
                    <a:gd name="T28" fmla="*/ 3 w 149"/>
                    <a:gd name="T29" fmla="*/ 146 h 149"/>
                    <a:gd name="T30" fmla="*/ 3 w 149"/>
                    <a:gd name="T31" fmla="*/ 3 h 149"/>
                    <a:gd name="T32" fmla="*/ 145 w 149"/>
                    <a:gd name="T33" fmla="*/ 3 h 149"/>
                    <a:gd name="T34" fmla="*/ 145 w 149"/>
                    <a:gd name="T35" fmla="*/ 146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9" h="149">
                      <a:moveTo>
                        <a:pt x="149" y="0"/>
                      </a:moveTo>
                      <a:lnTo>
                        <a:pt x="145" y="0"/>
                      </a:lnTo>
                      <a:lnTo>
                        <a:pt x="3" y="0"/>
                      </a:lnTo>
                      <a:lnTo>
                        <a:pt x="0" y="0"/>
                      </a:lnTo>
                      <a:lnTo>
                        <a:pt x="0" y="3"/>
                      </a:lnTo>
                      <a:lnTo>
                        <a:pt x="0" y="146"/>
                      </a:lnTo>
                      <a:lnTo>
                        <a:pt x="0" y="149"/>
                      </a:lnTo>
                      <a:lnTo>
                        <a:pt x="3" y="149"/>
                      </a:lnTo>
                      <a:lnTo>
                        <a:pt x="145" y="149"/>
                      </a:lnTo>
                      <a:lnTo>
                        <a:pt x="149" y="149"/>
                      </a:lnTo>
                      <a:lnTo>
                        <a:pt x="149" y="146"/>
                      </a:lnTo>
                      <a:lnTo>
                        <a:pt x="149" y="3"/>
                      </a:lnTo>
                      <a:lnTo>
                        <a:pt x="149" y="0"/>
                      </a:lnTo>
                      <a:close/>
                      <a:moveTo>
                        <a:pt x="145" y="146"/>
                      </a:moveTo>
                      <a:lnTo>
                        <a:pt x="3" y="146"/>
                      </a:lnTo>
                      <a:lnTo>
                        <a:pt x="3" y="3"/>
                      </a:lnTo>
                      <a:lnTo>
                        <a:pt x="145" y="3"/>
                      </a:lnTo>
                      <a:lnTo>
                        <a:pt x="145" y="14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8" name="Freeform 85"/>
                <p:cNvSpPr>
                  <a:spLocks/>
                </p:cNvSpPr>
                <p:nvPr/>
              </p:nvSpPr>
              <p:spPr bwMode="auto">
                <a:xfrm>
                  <a:off x="816" y="1601"/>
                  <a:ext cx="246" cy="153"/>
                </a:xfrm>
                <a:custGeom>
                  <a:avLst/>
                  <a:gdLst>
                    <a:gd name="T0" fmla="*/ 523 w 523"/>
                    <a:gd name="T1" fmla="*/ 0 h 326"/>
                    <a:gd name="T2" fmla="*/ 523 w 523"/>
                    <a:gd name="T3" fmla="*/ 126 h 326"/>
                    <a:gd name="T4" fmla="*/ 366 w 523"/>
                    <a:gd name="T5" fmla="*/ 125 h 326"/>
                    <a:gd name="T6" fmla="*/ 233 w 523"/>
                    <a:gd name="T7" fmla="*/ 292 h 326"/>
                    <a:gd name="T8" fmla="*/ 233 w 523"/>
                    <a:gd name="T9" fmla="*/ 292 h 326"/>
                    <a:gd name="T10" fmla="*/ 233 w 523"/>
                    <a:gd name="T11" fmla="*/ 292 h 326"/>
                    <a:gd name="T12" fmla="*/ 126 w 523"/>
                    <a:gd name="T13" fmla="*/ 326 h 326"/>
                    <a:gd name="T14" fmla="*/ 146 w 523"/>
                    <a:gd name="T15" fmla="*/ 286 h 326"/>
                    <a:gd name="T16" fmla="*/ 207 w 523"/>
                    <a:gd name="T17" fmla="*/ 267 h 326"/>
                    <a:gd name="T18" fmla="*/ 230 w 523"/>
                    <a:gd name="T19" fmla="*/ 238 h 326"/>
                    <a:gd name="T20" fmla="*/ 176 w 523"/>
                    <a:gd name="T21" fmla="*/ 269 h 326"/>
                    <a:gd name="T22" fmla="*/ 176 w 523"/>
                    <a:gd name="T23" fmla="*/ 269 h 326"/>
                    <a:gd name="T24" fmla="*/ 27 w 523"/>
                    <a:gd name="T25" fmla="*/ 298 h 326"/>
                    <a:gd name="T26" fmla="*/ 52 w 523"/>
                    <a:gd name="T27" fmla="*/ 261 h 326"/>
                    <a:gd name="T28" fmla="*/ 163 w 523"/>
                    <a:gd name="T29" fmla="*/ 240 h 326"/>
                    <a:gd name="T30" fmla="*/ 222 w 523"/>
                    <a:gd name="T31" fmla="*/ 208 h 326"/>
                    <a:gd name="T32" fmla="*/ 146 w 523"/>
                    <a:gd name="T33" fmla="*/ 237 h 326"/>
                    <a:gd name="T34" fmla="*/ 1 w 523"/>
                    <a:gd name="T35" fmla="*/ 242 h 326"/>
                    <a:gd name="T36" fmla="*/ 32 w 523"/>
                    <a:gd name="T37" fmla="*/ 210 h 326"/>
                    <a:gd name="T38" fmla="*/ 135 w 523"/>
                    <a:gd name="T39" fmla="*/ 206 h 326"/>
                    <a:gd name="T40" fmla="*/ 212 w 523"/>
                    <a:gd name="T41" fmla="*/ 182 h 326"/>
                    <a:gd name="T42" fmla="*/ 119 w 523"/>
                    <a:gd name="T43" fmla="*/ 202 h 326"/>
                    <a:gd name="T44" fmla="*/ 84 w 523"/>
                    <a:gd name="T45" fmla="*/ 133 h 326"/>
                    <a:gd name="T46" fmla="*/ 128 w 523"/>
                    <a:gd name="T47" fmla="*/ 142 h 326"/>
                    <a:gd name="T48" fmla="*/ 142 w 523"/>
                    <a:gd name="T49" fmla="*/ 169 h 326"/>
                    <a:gd name="T50" fmla="*/ 232 w 523"/>
                    <a:gd name="T51" fmla="*/ 130 h 326"/>
                    <a:gd name="T52" fmla="*/ 277 w 523"/>
                    <a:gd name="T53" fmla="*/ 69 h 326"/>
                    <a:gd name="T54" fmla="*/ 238 w 523"/>
                    <a:gd name="T55" fmla="*/ 56 h 326"/>
                    <a:gd name="T56" fmla="*/ 167 w 523"/>
                    <a:gd name="T57" fmla="*/ 106 h 326"/>
                    <a:gd name="T58" fmla="*/ 119 w 523"/>
                    <a:gd name="T59" fmla="*/ 94 h 326"/>
                    <a:gd name="T60" fmla="*/ 249 w 523"/>
                    <a:gd name="T61" fmla="*/ 0 h 326"/>
                    <a:gd name="T62" fmla="*/ 523 w 523"/>
                    <a:gd name="T63"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3" h="326">
                      <a:moveTo>
                        <a:pt x="523" y="0"/>
                      </a:moveTo>
                      <a:cubicBezTo>
                        <a:pt x="523" y="126"/>
                        <a:pt x="523" y="126"/>
                        <a:pt x="523" y="126"/>
                      </a:cubicBezTo>
                      <a:cubicBezTo>
                        <a:pt x="366" y="125"/>
                        <a:pt x="366" y="125"/>
                        <a:pt x="366" y="125"/>
                      </a:cubicBezTo>
                      <a:cubicBezTo>
                        <a:pt x="233" y="292"/>
                        <a:pt x="233" y="292"/>
                        <a:pt x="233" y="292"/>
                      </a:cubicBezTo>
                      <a:cubicBezTo>
                        <a:pt x="233" y="292"/>
                        <a:pt x="233" y="292"/>
                        <a:pt x="233" y="292"/>
                      </a:cubicBezTo>
                      <a:cubicBezTo>
                        <a:pt x="233" y="292"/>
                        <a:pt x="233" y="292"/>
                        <a:pt x="233" y="292"/>
                      </a:cubicBezTo>
                      <a:cubicBezTo>
                        <a:pt x="126" y="326"/>
                        <a:pt x="126" y="326"/>
                        <a:pt x="126" y="326"/>
                      </a:cubicBezTo>
                      <a:cubicBezTo>
                        <a:pt x="120" y="310"/>
                        <a:pt x="129" y="292"/>
                        <a:pt x="146" y="286"/>
                      </a:cubicBezTo>
                      <a:cubicBezTo>
                        <a:pt x="207" y="267"/>
                        <a:pt x="207" y="267"/>
                        <a:pt x="207" y="267"/>
                      </a:cubicBezTo>
                      <a:cubicBezTo>
                        <a:pt x="230" y="238"/>
                        <a:pt x="230" y="238"/>
                        <a:pt x="230" y="238"/>
                      </a:cubicBezTo>
                      <a:cubicBezTo>
                        <a:pt x="176" y="269"/>
                        <a:pt x="176" y="269"/>
                        <a:pt x="176" y="269"/>
                      </a:cubicBezTo>
                      <a:cubicBezTo>
                        <a:pt x="176" y="269"/>
                        <a:pt x="176" y="269"/>
                        <a:pt x="176" y="269"/>
                      </a:cubicBezTo>
                      <a:cubicBezTo>
                        <a:pt x="27" y="298"/>
                        <a:pt x="27" y="298"/>
                        <a:pt x="27" y="298"/>
                      </a:cubicBezTo>
                      <a:cubicBezTo>
                        <a:pt x="24" y="281"/>
                        <a:pt x="35" y="264"/>
                        <a:pt x="52" y="261"/>
                      </a:cubicBezTo>
                      <a:cubicBezTo>
                        <a:pt x="163" y="240"/>
                        <a:pt x="163" y="240"/>
                        <a:pt x="163" y="240"/>
                      </a:cubicBezTo>
                      <a:cubicBezTo>
                        <a:pt x="222" y="208"/>
                        <a:pt x="222" y="208"/>
                        <a:pt x="222" y="208"/>
                      </a:cubicBezTo>
                      <a:cubicBezTo>
                        <a:pt x="146" y="237"/>
                        <a:pt x="146" y="237"/>
                        <a:pt x="146" y="237"/>
                      </a:cubicBezTo>
                      <a:cubicBezTo>
                        <a:pt x="1" y="242"/>
                        <a:pt x="1" y="242"/>
                        <a:pt x="1" y="242"/>
                      </a:cubicBezTo>
                      <a:cubicBezTo>
                        <a:pt x="0" y="225"/>
                        <a:pt x="14" y="210"/>
                        <a:pt x="32" y="210"/>
                      </a:cubicBezTo>
                      <a:cubicBezTo>
                        <a:pt x="135" y="206"/>
                        <a:pt x="135" y="206"/>
                        <a:pt x="135" y="206"/>
                      </a:cubicBezTo>
                      <a:cubicBezTo>
                        <a:pt x="212" y="182"/>
                        <a:pt x="212" y="182"/>
                        <a:pt x="212" y="182"/>
                      </a:cubicBezTo>
                      <a:cubicBezTo>
                        <a:pt x="119" y="202"/>
                        <a:pt x="119" y="202"/>
                        <a:pt x="119" y="202"/>
                      </a:cubicBezTo>
                      <a:cubicBezTo>
                        <a:pt x="84" y="133"/>
                        <a:pt x="84" y="133"/>
                        <a:pt x="84" y="133"/>
                      </a:cubicBezTo>
                      <a:cubicBezTo>
                        <a:pt x="99" y="123"/>
                        <a:pt x="119" y="128"/>
                        <a:pt x="128" y="142"/>
                      </a:cubicBezTo>
                      <a:cubicBezTo>
                        <a:pt x="142" y="169"/>
                        <a:pt x="142" y="169"/>
                        <a:pt x="142" y="169"/>
                      </a:cubicBezTo>
                      <a:cubicBezTo>
                        <a:pt x="232" y="130"/>
                        <a:pt x="232" y="130"/>
                        <a:pt x="232" y="130"/>
                      </a:cubicBezTo>
                      <a:cubicBezTo>
                        <a:pt x="232" y="130"/>
                        <a:pt x="286" y="114"/>
                        <a:pt x="277" y="69"/>
                      </a:cubicBezTo>
                      <a:cubicBezTo>
                        <a:pt x="253" y="60"/>
                        <a:pt x="238" y="56"/>
                        <a:pt x="238" y="56"/>
                      </a:cubicBezTo>
                      <a:cubicBezTo>
                        <a:pt x="167" y="106"/>
                        <a:pt x="167" y="106"/>
                        <a:pt x="167" y="106"/>
                      </a:cubicBezTo>
                      <a:cubicBezTo>
                        <a:pt x="152" y="117"/>
                        <a:pt x="129" y="109"/>
                        <a:pt x="119" y="94"/>
                      </a:cubicBezTo>
                      <a:cubicBezTo>
                        <a:pt x="249" y="0"/>
                        <a:pt x="249" y="0"/>
                        <a:pt x="249" y="0"/>
                      </a:cubicBezTo>
                      <a:lnTo>
                        <a:pt x="523" y="0"/>
                      </a:lnTo>
                      <a:close/>
                    </a:path>
                  </a:pathLst>
                </a:custGeom>
                <a:solidFill>
                  <a:srgbClr val="F7A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39" name="Freeform 86"/>
                <p:cNvSpPr>
                  <a:spLocks/>
                </p:cNvSpPr>
                <p:nvPr/>
              </p:nvSpPr>
              <p:spPr bwMode="auto">
                <a:xfrm>
                  <a:off x="900" y="1705"/>
                  <a:ext cx="16" cy="19"/>
                </a:xfrm>
                <a:custGeom>
                  <a:avLst/>
                  <a:gdLst>
                    <a:gd name="T0" fmla="*/ 10 w 16"/>
                    <a:gd name="T1" fmla="*/ 19 h 19"/>
                    <a:gd name="T2" fmla="*/ 0 w 16"/>
                    <a:gd name="T3" fmla="*/ 3 h 19"/>
                    <a:gd name="T4" fmla="*/ 7 w 16"/>
                    <a:gd name="T5" fmla="*/ 0 h 19"/>
                    <a:gd name="T6" fmla="*/ 16 w 16"/>
                    <a:gd name="T7" fmla="*/ 15 h 19"/>
                    <a:gd name="T8" fmla="*/ 10 w 16"/>
                    <a:gd name="T9" fmla="*/ 19 h 19"/>
                  </a:gdLst>
                  <a:ahLst/>
                  <a:cxnLst>
                    <a:cxn ang="0">
                      <a:pos x="T0" y="T1"/>
                    </a:cxn>
                    <a:cxn ang="0">
                      <a:pos x="T2" y="T3"/>
                    </a:cxn>
                    <a:cxn ang="0">
                      <a:pos x="T4" y="T5"/>
                    </a:cxn>
                    <a:cxn ang="0">
                      <a:pos x="T6" y="T7"/>
                    </a:cxn>
                    <a:cxn ang="0">
                      <a:pos x="T8" y="T9"/>
                    </a:cxn>
                  </a:cxnLst>
                  <a:rect l="0" t="0" r="r" b="b"/>
                  <a:pathLst>
                    <a:path w="16" h="19">
                      <a:moveTo>
                        <a:pt x="10" y="19"/>
                      </a:moveTo>
                      <a:lnTo>
                        <a:pt x="0" y="3"/>
                      </a:lnTo>
                      <a:lnTo>
                        <a:pt x="7" y="0"/>
                      </a:lnTo>
                      <a:lnTo>
                        <a:pt x="16" y="15"/>
                      </a:lnTo>
                      <a:lnTo>
                        <a:pt x="10"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0" name="Freeform 87"/>
                <p:cNvSpPr>
                  <a:spLocks/>
                </p:cNvSpPr>
                <p:nvPr/>
              </p:nvSpPr>
              <p:spPr bwMode="auto">
                <a:xfrm>
                  <a:off x="1027" y="1653"/>
                  <a:ext cx="15" cy="15"/>
                </a:xfrm>
                <a:custGeom>
                  <a:avLst/>
                  <a:gdLst>
                    <a:gd name="T0" fmla="*/ 16 w 32"/>
                    <a:gd name="T1" fmla="*/ 0 h 31"/>
                    <a:gd name="T2" fmla="*/ 31 w 32"/>
                    <a:gd name="T3" fmla="*/ 15 h 31"/>
                    <a:gd name="T4" fmla="*/ 16 w 32"/>
                    <a:gd name="T5" fmla="*/ 31 h 31"/>
                    <a:gd name="T6" fmla="*/ 0 w 32"/>
                    <a:gd name="T7" fmla="*/ 16 h 31"/>
                    <a:gd name="T8" fmla="*/ 16 w 32"/>
                    <a:gd name="T9" fmla="*/ 0 h 31"/>
                  </a:gdLst>
                  <a:ahLst/>
                  <a:cxnLst>
                    <a:cxn ang="0">
                      <a:pos x="T0" y="T1"/>
                    </a:cxn>
                    <a:cxn ang="0">
                      <a:pos x="T2" y="T3"/>
                    </a:cxn>
                    <a:cxn ang="0">
                      <a:pos x="T4" y="T5"/>
                    </a:cxn>
                    <a:cxn ang="0">
                      <a:pos x="T6" y="T7"/>
                    </a:cxn>
                    <a:cxn ang="0">
                      <a:pos x="T8" y="T9"/>
                    </a:cxn>
                  </a:cxnLst>
                  <a:rect l="0" t="0" r="r" b="b"/>
                  <a:pathLst>
                    <a:path w="32" h="31">
                      <a:moveTo>
                        <a:pt x="16" y="0"/>
                      </a:moveTo>
                      <a:cubicBezTo>
                        <a:pt x="24" y="0"/>
                        <a:pt x="31" y="7"/>
                        <a:pt x="31" y="15"/>
                      </a:cubicBezTo>
                      <a:cubicBezTo>
                        <a:pt x="32" y="24"/>
                        <a:pt x="25" y="31"/>
                        <a:pt x="16" y="31"/>
                      </a:cubicBezTo>
                      <a:cubicBezTo>
                        <a:pt x="7" y="31"/>
                        <a:pt x="0" y="24"/>
                        <a:pt x="0" y="16"/>
                      </a:cubicBezTo>
                      <a:cubicBezTo>
                        <a:pt x="0" y="7"/>
                        <a:pt x="7" y="0"/>
                        <a:pt x="16"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1" name="Freeform 88"/>
                <p:cNvSpPr>
                  <a:spLocks/>
                </p:cNvSpPr>
                <p:nvPr/>
              </p:nvSpPr>
              <p:spPr bwMode="auto">
                <a:xfrm>
                  <a:off x="1027" y="1638"/>
                  <a:ext cx="14" cy="15"/>
                </a:xfrm>
                <a:custGeom>
                  <a:avLst/>
                  <a:gdLst>
                    <a:gd name="T0" fmla="*/ 15 w 31"/>
                    <a:gd name="T1" fmla="*/ 0 h 32"/>
                    <a:gd name="T2" fmla="*/ 31 w 31"/>
                    <a:gd name="T3" fmla="*/ 16 h 32"/>
                    <a:gd name="T4" fmla="*/ 16 w 31"/>
                    <a:gd name="T5" fmla="*/ 32 h 32"/>
                    <a:gd name="T6" fmla="*/ 0 w 31"/>
                    <a:gd name="T7" fmla="*/ 16 h 32"/>
                    <a:gd name="T8" fmla="*/ 15 w 31"/>
                    <a:gd name="T9" fmla="*/ 0 h 32"/>
                  </a:gdLst>
                  <a:ahLst/>
                  <a:cxnLst>
                    <a:cxn ang="0">
                      <a:pos x="T0" y="T1"/>
                    </a:cxn>
                    <a:cxn ang="0">
                      <a:pos x="T2" y="T3"/>
                    </a:cxn>
                    <a:cxn ang="0">
                      <a:pos x="T4" y="T5"/>
                    </a:cxn>
                    <a:cxn ang="0">
                      <a:pos x="T6" y="T7"/>
                    </a:cxn>
                    <a:cxn ang="0">
                      <a:pos x="T8" y="T9"/>
                    </a:cxn>
                  </a:cxnLst>
                  <a:rect l="0" t="0" r="r" b="b"/>
                  <a:pathLst>
                    <a:path w="31" h="32">
                      <a:moveTo>
                        <a:pt x="15" y="0"/>
                      </a:moveTo>
                      <a:cubicBezTo>
                        <a:pt x="24" y="0"/>
                        <a:pt x="31" y="7"/>
                        <a:pt x="31" y="16"/>
                      </a:cubicBezTo>
                      <a:cubicBezTo>
                        <a:pt x="31" y="25"/>
                        <a:pt x="24" y="32"/>
                        <a:pt x="16" y="32"/>
                      </a:cubicBezTo>
                      <a:cubicBezTo>
                        <a:pt x="7" y="32"/>
                        <a:pt x="0" y="25"/>
                        <a:pt x="0" y="16"/>
                      </a:cubicBezTo>
                      <a:cubicBezTo>
                        <a:pt x="0" y="8"/>
                        <a:pt x="7" y="1"/>
                        <a:pt x="1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2" name="Freeform 89"/>
                <p:cNvSpPr>
                  <a:spLocks/>
                </p:cNvSpPr>
                <p:nvPr/>
              </p:nvSpPr>
              <p:spPr bwMode="auto">
                <a:xfrm>
                  <a:off x="1027" y="1623"/>
                  <a:ext cx="14" cy="16"/>
                </a:xfrm>
                <a:custGeom>
                  <a:avLst/>
                  <a:gdLst>
                    <a:gd name="T0" fmla="*/ 15 w 31"/>
                    <a:gd name="T1" fmla="*/ 0 h 32"/>
                    <a:gd name="T2" fmla="*/ 31 w 31"/>
                    <a:gd name="T3" fmla="*/ 16 h 32"/>
                    <a:gd name="T4" fmla="*/ 15 w 31"/>
                    <a:gd name="T5" fmla="*/ 31 h 32"/>
                    <a:gd name="T6" fmla="*/ 0 w 31"/>
                    <a:gd name="T7" fmla="*/ 16 h 32"/>
                    <a:gd name="T8" fmla="*/ 15 w 31"/>
                    <a:gd name="T9" fmla="*/ 0 h 32"/>
                  </a:gdLst>
                  <a:ahLst/>
                  <a:cxnLst>
                    <a:cxn ang="0">
                      <a:pos x="T0" y="T1"/>
                    </a:cxn>
                    <a:cxn ang="0">
                      <a:pos x="T2" y="T3"/>
                    </a:cxn>
                    <a:cxn ang="0">
                      <a:pos x="T4" y="T5"/>
                    </a:cxn>
                    <a:cxn ang="0">
                      <a:pos x="T6" y="T7"/>
                    </a:cxn>
                    <a:cxn ang="0">
                      <a:pos x="T8" y="T9"/>
                    </a:cxn>
                  </a:cxnLst>
                  <a:rect l="0" t="0" r="r" b="b"/>
                  <a:pathLst>
                    <a:path w="31" h="32">
                      <a:moveTo>
                        <a:pt x="15" y="0"/>
                      </a:moveTo>
                      <a:cubicBezTo>
                        <a:pt x="24" y="0"/>
                        <a:pt x="31" y="7"/>
                        <a:pt x="31" y="16"/>
                      </a:cubicBezTo>
                      <a:cubicBezTo>
                        <a:pt x="31" y="24"/>
                        <a:pt x="24" y="31"/>
                        <a:pt x="15" y="31"/>
                      </a:cubicBezTo>
                      <a:cubicBezTo>
                        <a:pt x="7" y="32"/>
                        <a:pt x="0" y="25"/>
                        <a:pt x="0" y="16"/>
                      </a:cubicBezTo>
                      <a:cubicBezTo>
                        <a:pt x="0" y="7"/>
                        <a:pt x="7" y="0"/>
                        <a:pt x="15"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3" name="Freeform 90"/>
                <p:cNvSpPr>
                  <a:spLocks/>
                </p:cNvSpPr>
                <p:nvPr/>
              </p:nvSpPr>
              <p:spPr bwMode="auto">
                <a:xfrm>
                  <a:off x="1026" y="1609"/>
                  <a:ext cx="15" cy="14"/>
                </a:xfrm>
                <a:custGeom>
                  <a:avLst/>
                  <a:gdLst>
                    <a:gd name="T0" fmla="*/ 16 w 32"/>
                    <a:gd name="T1" fmla="*/ 0 h 31"/>
                    <a:gd name="T2" fmla="*/ 32 w 32"/>
                    <a:gd name="T3" fmla="*/ 15 h 31"/>
                    <a:gd name="T4" fmla="*/ 16 w 32"/>
                    <a:gd name="T5" fmla="*/ 31 h 31"/>
                    <a:gd name="T6" fmla="*/ 0 w 32"/>
                    <a:gd name="T7" fmla="*/ 16 h 31"/>
                    <a:gd name="T8" fmla="*/ 16 w 32"/>
                    <a:gd name="T9" fmla="*/ 0 h 31"/>
                  </a:gdLst>
                  <a:ahLst/>
                  <a:cxnLst>
                    <a:cxn ang="0">
                      <a:pos x="T0" y="T1"/>
                    </a:cxn>
                    <a:cxn ang="0">
                      <a:pos x="T2" y="T3"/>
                    </a:cxn>
                    <a:cxn ang="0">
                      <a:pos x="T4" y="T5"/>
                    </a:cxn>
                    <a:cxn ang="0">
                      <a:pos x="T6" y="T7"/>
                    </a:cxn>
                    <a:cxn ang="0">
                      <a:pos x="T8" y="T9"/>
                    </a:cxn>
                  </a:cxnLst>
                  <a:rect l="0" t="0" r="r" b="b"/>
                  <a:pathLst>
                    <a:path w="32" h="31">
                      <a:moveTo>
                        <a:pt x="16" y="0"/>
                      </a:moveTo>
                      <a:cubicBezTo>
                        <a:pt x="25" y="0"/>
                        <a:pt x="32" y="7"/>
                        <a:pt x="32" y="15"/>
                      </a:cubicBezTo>
                      <a:cubicBezTo>
                        <a:pt x="32" y="24"/>
                        <a:pt x="25" y="31"/>
                        <a:pt x="16" y="31"/>
                      </a:cubicBezTo>
                      <a:cubicBezTo>
                        <a:pt x="8" y="31"/>
                        <a:pt x="0" y="24"/>
                        <a:pt x="0" y="16"/>
                      </a:cubicBezTo>
                      <a:cubicBezTo>
                        <a:pt x="0" y="7"/>
                        <a:pt x="7" y="0"/>
                        <a:pt x="16"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4" name="Freeform 91"/>
                <p:cNvSpPr>
                  <a:spLocks/>
                </p:cNvSpPr>
                <p:nvPr/>
              </p:nvSpPr>
              <p:spPr bwMode="auto">
                <a:xfrm>
                  <a:off x="1026" y="1594"/>
                  <a:ext cx="15" cy="15"/>
                </a:xfrm>
                <a:custGeom>
                  <a:avLst/>
                  <a:gdLst>
                    <a:gd name="T0" fmla="*/ 16 w 31"/>
                    <a:gd name="T1" fmla="*/ 0 h 31"/>
                    <a:gd name="T2" fmla="*/ 31 w 31"/>
                    <a:gd name="T3" fmla="*/ 15 h 31"/>
                    <a:gd name="T4" fmla="*/ 16 w 31"/>
                    <a:gd name="T5" fmla="*/ 31 h 31"/>
                    <a:gd name="T6" fmla="*/ 0 w 31"/>
                    <a:gd name="T7" fmla="*/ 15 h 31"/>
                    <a:gd name="T8" fmla="*/ 16 w 31"/>
                    <a:gd name="T9" fmla="*/ 0 h 31"/>
                  </a:gdLst>
                  <a:ahLst/>
                  <a:cxnLst>
                    <a:cxn ang="0">
                      <a:pos x="T0" y="T1"/>
                    </a:cxn>
                    <a:cxn ang="0">
                      <a:pos x="T2" y="T3"/>
                    </a:cxn>
                    <a:cxn ang="0">
                      <a:pos x="T4" y="T5"/>
                    </a:cxn>
                    <a:cxn ang="0">
                      <a:pos x="T6" y="T7"/>
                    </a:cxn>
                    <a:cxn ang="0">
                      <a:pos x="T8" y="T9"/>
                    </a:cxn>
                  </a:cxnLst>
                  <a:rect l="0" t="0" r="r" b="b"/>
                  <a:pathLst>
                    <a:path w="31" h="31">
                      <a:moveTo>
                        <a:pt x="16" y="0"/>
                      </a:moveTo>
                      <a:cubicBezTo>
                        <a:pt x="24" y="0"/>
                        <a:pt x="31" y="6"/>
                        <a:pt x="31" y="15"/>
                      </a:cubicBezTo>
                      <a:cubicBezTo>
                        <a:pt x="31" y="24"/>
                        <a:pt x="25" y="31"/>
                        <a:pt x="16" y="31"/>
                      </a:cubicBezTo>
                      <a:cubicBezTo>
                        <a:pt x="7" y="31"/>
                        <a:pt x="0" y="24"/>
                        <a:pt x="0" y="15"/>
                      </a:cubicBezTo>
                      <a:cubicBezTo>
                        <a:pt x="0" y="7"/>
                        <a:pt x="7" y="0"/>
                        <a:pt x="16"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5" name="Freeform 92"/>
                <p:cNvSpPr>
                  <a:spLocks/>
                </p:cNvSpPr>
                <p:nvPr/>
              </p:nvSpPr>
              <p:spPr bwMode="auto">
                <a:xfrm>
                  <a:off x="1062" y="1601"/>
                  <a:ext cx="344" cy="123"/>
                </a:xfrm>
                <a:custGeom>
                  <a:avLst/>
                  <a:gdLst>
                    <a:gd name="T0" fmla="*/ 344 w 344"/>
                    <a:gd name="T1" fmla="*/ 123 h 123"/>
                    <a:gd name="T2" fmla="*/ 0 w 344"/>
                    <a:gd name="T3" fmla="*/ 61 h 123"/>
                    <a:gd name="T4" fmla="*/ 0 w 344"/>
                    <a:gd name="T5" fmla="*/ 0 h 123"/>
                    <a:gd name="T6" fmla="*/ 153 w 344"/>
                    <a:gd name="T7" fmla="*/ 0 h 123"/>
                    <a:gd name="T8" fmla="*/ 344 w 344"/>
                    <a:gd name="T9" fmla="*/ 0 h 123"/>
                    <a:gd name="T10" fmla="*/ 344 w 344"/>
                    <a:gd name="T11" fmla="*/ 123 h 123"/>
                  </a:gdLst>
                  <a:ahLst/>
                  <a:cxnLst>
                    <a:cxn ang="0">
                      <a:pos x="T0" y="T1"/>
                    </a:cxn>
                    <a:cxn ang="0">
                      <a:pos x="T2" y="T3"/>
                    </a:cxn>
                    <a:cxn ang="0">
                      <a:pos x="T4" y="T5"/>
                    </a:cxn>
                    <a:cxn ang="0">
                      <a:pos x="T6" y="T7"/>
                    </a:cxn>
                    <a:cxn ang="0">
                      <a:pos x="T8" y="T9"/>
                    </a:cxn>
                    <a:cxn ang="0">
                      <a:pos x="T10" y="T11"/>
                    </a:cxn>
                  </a:cxnLst>
                  <a:rect l="0" t="0" r="r" b="b"/>
                  <a:pathLst>
                    <a:path w="344" h="123">
                      <a:moveTo>
                        <a:pt x="344" y="123"/>
                      </a:moveTo>
                      <a:lnTo>
                        <a:pt x="0" y="61"/>
                      </a:lnTo>
                      <a:lnTo>
                        <a:pt x="0" y="0"/>
                      </a:lnTo>
                      <a:lnTo>
                        <a:pt x="153" y="0"/>
                      </a:lnTo>
                      <a:lnTo>
                        <a:pt x="344" y="0"/>
                      </a:lnTo>
                      <a:lnTo>
                        <a:pt x="344" y="123"/>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6" name="Rectangle 93"/>
                <p:cNvSpPr>
                  <a:spLocks noChangeArrowheads="1"/>
                </p:cNvSpPr>
                <p:nvPr/>
              </p:nvSpPr>
              <p:spPr bwMode="auto">
                <a:xfrm>
                  <a:off x="1231" y="687"/>
                  <a:ext cx="145" cy="146"/>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7" name="Freeform 94"/>
                <p:cNvSpPr>
                  <a:spLocks noEditPoints="1"/>
                </p:cNvSpPr>
                <p:nvPr/>
              </p:nvSpPr>
              <p:spPr bwMode="auto">
                <a:xfrm>
                  <a:off x="1229" y="685"/>
                  <a:ext cx="149" cy="150"/>
                </a:xfrm>
                <a:custGeom>
                  <a:avLst/>
                  <a:gdLst>
                    <a:gd name="T0" fmla="*/ 149 w 149"/>
                    <a:gd name="T1" fmla="*/ 0 h 150"/>
                    <a:gd name="T2" fmla="*/ 146 w 149"/>
                    <a:gd name="T3" fmla="*/ 0 h 150"/>
                    <a:gd name="T4" fmla="*/ 4 w 149"/>
                    <a:gd name="T5" fmla="*/ 0 h 150"/>
                    <a:gd name="T6" fmla="*/ 0 w 149"/>
                    <a:gd name="T7" fmla="*/ 0 h 150"/>
                    <a:gd name="T8" fmla="*/ 0 w 149"/>
                    <a:gd name="T9" fmla="*/ 4 h 150"/>
                    <a:gd name="T10" fmla="*/ 0 w 149"/>
                    <a:gd name="T11" fmla="*/ 146 h 150"/>
                    <a:gd name="T12" fmla="*/ 0 w 149"/>
                    <a:gd name="T13" fmla="*/ 150 h 150"/>
                    <a:gd name="T14" fmla="*/ 4 w 149"/>
                    <a:gd name="T15" fmla="*/ 150 h 150"/>
                    <a:gd name="T16" fmla="*/ 146 w 149"/>
                    <a:gd name="T17" fmla="*/ 150 h 150"/>
                    <a:gd name="T18" fmla="*/ 149 w 149"/>
                    <a:gd name="T19" fmla="*/ 150 h 150"/>
                    <a:gd name="T20" fmla="*/ 149 w 149"/>
                    <a:gd name="T21" fmla="*/ 146 h 150"/>
                    <a:gd name="T22" fmla="*/ 149 w 149"/>
                    <a:gd name="T23" fmla="*/ 4 h 150"/>
                    <a:gd name="T24" fmla="*/ 149 w 149"/>
                    <a:gd name="T25" fmla="*/ 0 h 150"/>
                    <a:gd name="T26" fmla="*/ 146 w 149"/>
                    <a:gd name="T27" fmla="*/ 146 h 150"/>
                    <a:gd name="T28" fmla="*/ 4 w 149"/>
                    <a:gd name="T29" fmla="*/ 146 h 150"/>
                    <a:gd name="T30" fmla="*/ 4 w 149"/>
                    <a:gd name="T31" fmla="*/ 4 h 150"/>
                    <a:gd name="T32" fmla="*/ 146 w 149"/>
                    <a:gd name="T33" fmla="*/ 4 h 150"/>
                    <a:gd name="T34" fmla="*/ 146 w 149"/>
                    <a:gd name="T3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9" h="150">
                      <a:moveTo>
                        <a:pt x="149" y="0"/>
                      </a:moveTo>
                      <a:lnTo>
                        <a:pt x="146" y="0"/>
                      </a:lnTo>
                      <a:lnTo>
                        <a:pt x="4" y="0"/>
                      </a:lnTo>
                      <a:lnTo>
                        <a:pt x="0" y="0"/>
                      </a:lnTo>
                      <a:lnTo>
                        <a:pt x="0" y="4"/>
                      </a:lnTo>
                      <a:lnTo>
                        <a:pt x="0" y="146"/>
                      </a:lnTo>
                      <a:lnTo>
                        <a:pt x="0" y="150"/>
                      </a:lnTo>
                      <a:lnTo>
                        <a:pt x="4" y="150"/>
                      </a:lnTo>
                      <a:lnTo>
                        <a:pt x="146" y="150"/>
                      </a:lnTo>
                      <a:lnTo>
                        <a:pt x="149" y="150"/>
                      </a:lnTo>
                      <a:lnTo>
                        <a:pt x="149" y="146"/>
                      </a:lnTo>
                      <a:lnTo>
                        <a:pt x="149" y="4"/>
                      </a:lnTo>
                      <a:lnTo>
                        <a:pt x="149" y="0"/>
                      </a:lnTo>
                      <a:close/>
                      <a:moveTo>
                        <a:pt x="146" y="146"/>
                      </a:moveTo>
                      <a:lnTo>
                        <a:pt x="4" y="146"/>
                      </a:lnTo>
                      <a:lnTo>
                        <a:pt x="4" y="4"/>
                      </a:lnTo>
                      <a:lnTo>
                        <a:pt x="146" y="4"/>
                      </a:lnTo>
                      <a:lnTo>
                        <a:pt x="146" y="14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8" name="Freeform 95"/>
                <p:cNvSpPr>
                  <a:spLocks/>
                </p:cNvSpPr>
                <p:nvPr/>
              </p:nvSpPr>
              <p:spPr bwMode="auto">
                <a:xfrm>
                  <a:off x="1098" y="1033"/>
                  <a:ext cx="340" cy="248"/>
                </a:xfrm>
                <a:custGeom>
                  <a:avLst/>
                  <a:gdLst>
                    <a:gd name="T0" fmla="*/ 63 w 723"/>
                    <a:gd name="T1" fmla="*/ 0 h 528"/>
                    <a:gd name="T2" fmla="*/ 0 w 723"/>
                    <a:gd name="T3" fmla="*/ 62 h 528"/>
                    <a:gd name="T4" fmla="*/ 0 w 723"/>
                    <a:gd name="T5" fmla="*/ 528 h 528"/>
                    <a:gd name="T6" fmla="*/ 63 w 723"/>
                    <a:gd name="T7" fmla="*/ 524 h 528"/>
                    <a:gd name="T8" fmla="*/ 660 w 723"/>
                    <a:gd name="T9" fmla="*/ 524 h 528"/>
                    <a:gd name="T10" fmla="*/ 723 w 723"/>
                    <a:gd name="T11" fmla="*/ 528 h 528"/>
                    <a:gd name="T12" fmla="*/ 723 w 723"/>
                    <a:gd name="T13" fmla="*/ 62 h 528"/>
                    <a:gd name="T14" fmla="*/ 660 w 723"/>
                    <a:gd name="T15" fmla="*/ 0 h 528"/>
                    <a:gd name="T16" fmla="*/ 94 w 723"/>
                    <a:gd name="T17" fmla="*/ 0 h 528"/>
                    <a:gd name="T18" fmla="*/ 63 w 723"/>
                    <a:gd name="T19"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3" h="528">
                      <a:moveTo>
                        <a:pt x="63" y="0"/>
                      </a:moveTo>
                      <a:cubicBezTo>
                        <a:pt x="63" y="0"/>
                        <a:pt x="0" y="0"/>
                        <a:pt x="0" y="62"/>
                      </a:cubicBezTo>
                      <a:cubicBezTo>
                        <a:pt x="0" y="528"/>
                        <a:pt x="0" y="528"/>
                        <a:pt x="0" y="528"/>
                      </a:cubicBezTo>
                      <a:cubicBezTo>
                        <a:pt x="63" y="524"/>
                        <a:pt x="63" y="524"/>
                        <a:pt x="63" y="524"/>
                      </a:cubicBezTo>
                      <a:cubicBezTo>
                        <a:pt x="660" y="524"/>
                        <a:pt x="660" y="524"/>
                        <a:pt x="660" y="524"/>
                      </a:cubicBezTo>
                      <a:cubicBezTo>
                        <a:pt x="723" y="528"/>
                        <a:pt x="723" y="528"/>
                        <a:pt x="723" y="528"/>
                      </a:cubicBezTo>
                      <a:cubicBezTo>
                        <a:pt x="723" y="62"/>
                        <a:pt x="723" y="62"/>
                        <a:pt x="723" y="62"/>
                      </a:cubicBezTo>
                      <a:cubicBezTo>
                        <a:pt x="723" y="62"/>
                        <a:pt x="723" y="0"/>
                        <a:pt x="660" y="0"/>
                      </a:cubicBezTo>
                      <a:cubicBezTo>
                        <a:pt x="94" y="0"/>
                        <a:pt x="94" y="0"/>
                        <a:pt x="94" y="0"/>
                      </a:cubicBezTo>
                      <a:lnTo>
                        <a:pt x="63" y="0"/>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49" name="Freeform 96"/>
                <p:cNvSpPr>
                  <a:spLocks/>
                </p:cNvSpPr>
                <p:nvPr/>
              </p:nvSpPr>
              <p:spPr bwMode="auto">
                <a:xfrm>
                  <a:off x="1113" y="1044"/>
                  <a:ext cx="310" cy="225"/>
                </a:xfrm>
                <a:custGeom>
                  <a:avLst/>
                  <a:gdLst>
                    <a:gd name="T0" fmla="*/ 57 w 657"/>
                    <a:gd name="T1" fmla="*/ 0 h 477"/>
                    <a:gd name="T2" fmla="*/ 0 w 657"/>
                    <a:gd name="T3" fmla="*/ 56 h 477"/>
                    <a:gd name="T4" fmla="*/ 0 w 657"/>
                    <a:gd name="T5" fmla="*/ 420 h 477"/>
                    <a:gd name="T6" fmla="*/ 57 w 657"/>
                    <a:gd name="T7" fmla="*/ 477 h 477"/>
                    <a:gd name="T8" fmla="*/ 74 w 657"/>
                    <a:gd name="T9" fmla="*/ 477 h 477"/>
                    <a:gd name="T10" fmla="*/ 600 w 657"/>
                    <a:gd name="T11" fmla="*/ 477 h 477"/>
                    <a:gd name="T12" fmla="*/ 657 w 657"/>
                    <a:gd name="T13" fmla="*/ 420 h 477"/>
                    <a:gd name="T14" fmla="*/ 657 w 657"/>
                    <a:gd name="T15" fmla="*/ 56 h 477"/>
                    <a:gd name="T16" fmla="*/ 600 w 657"/>
                    <a:gd name="T17" fmla="*/ 0 h 477"/>
                    <a:gd name="T18" fmla="*/ 57 w 657"/>
                    <a:gd name="T19"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7" h="477">
                      <a:moveTo>
                        <a:pt x="57" y="0"/>
                      </a:moveTo>
                      <a:cubicBezTo>
                        <a:pt x="57" y="0"/>
                        <a:pt x="0" y="0"/>
                        <a:pt x="0" y="56"/>
                      </a:cubicBezTo>
                      <a:cubicBezTo>
                        <a:pt x="0" y="420"/>
                        <a:pt x="0" y="420"/>
                        <a:pt x="0" y="420"/>
                      </a:cubicBezTo>
                      <a:cubicBezTo>
                        <a:pt x="0" y="420"/>
                        <a:pt x="0" y="477"/>
                        <a:pt x="57" y="477"/>
                      </a:cubicBezTo>
                      <a:cubicBezTo>
                        <a:pt x="74" y="477"/>
                        <a:pt x="74" y="477"/>
                        <a:pt x="74" y="477"/>
                      </a:cubicBezTo>
                      <a:cubicBezTo>
                        <a:pt x="600" y="477"/>
                        <a:pt x="600" y="477"/>
                        <a:pt x="600" y="477"/>
                      </a:cubicBezTo>
                      <a:cubicBezTo>
                        <a:pt x="600" y="477"/>
                        <a:pt x="657" y="477"/>
                        <a:pt x="657" y="420"/>
                      </a:cubicBezTo>
                      <a:cubicBezTo>
                        <a:pt x="657" y="56"/>
                        <a:pt x="657" y="56"/>
                        <a:pt x="657" y="56"/>
                      </a:cubicBezTo>
                      <a:cubicBezTo>
                        <a:pt x="657" y="56"/>
                        <a:pt x="657" y="0"/>
                        <a:pt x="600" y="0"/>
                      </a:cubicBezTo>
                      <a:lnTo>
                        <a:pt x="57" y="0"/>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0" name="Freeform 97"/>
                <p:cNvSpPr>
                  <a:spLocks/>
                </p:cNvSpPr>
                <p:nvPr/>
              </p:nvSpPr>
              <p:spPr bwMode="auto">
                <a:xfrm>
                  <a:off x="1030" y="1292"/>
                  <a:ext cx="476" cy="17"/>
                </a:xfrm>
                <a:custGeom>
                  <a:avLst/>
                  <a:gdLst>
                    <a:gd name="T0" fmla="*/ 0 w 1009"/>
                    <a:gd name="T1" fmla="*/ 0 h 36"/>
                    <a:gd name="T2" fmla="*/ 77 w 1009"/>
                    <a:gd name="T3" fmla="*/ 36 h 36"/>
                    <a:gd name="T4" fmla="*/ 932 w 1009"/>
                    <a:gd name="T5" fmla="*/ 36 h 36"/>
                    <a:gd name="T6" fmla="*/ 1009 w 1009"/>
                    <a:gd name="T7" fmla="*/ 0 h 36"/>
                    <a:gd name="T8" fmla="*/ 0 w 1009"/>
                    <a:gd name="T9" fmla="*/ 0 h 36"/>
                  </a:gdLst>
                  <a:ahLst/>
                  <a:cxnLst>
                    <a:cxn ang="0">
                      <a:pos x="T0" y="T1"/>
                    </a:cxn>
                    <a:cxn ang="0">
                      <a:pos x="T2" y="T3"/>
                    </a:cxn>
                    <a:cxn ang="0">
                      <a:pos x="T4" y="T5"/>
                    </a:cxn>
                    <a:cxn ang="0">
                      <a:pos x="T6" y="T7"/>
                    </a:cxn>
                    <a:cxn ang="0">
                      <a:pos x="T8" y="T9"/>
                    </a:cxn>
                  </a:cxnLst>
                  <a:rect l="0" t="0" r="r" b="b"/>
                  <a:pathLst>
                    <a:path w="1009" h="36">
                      <a:moveTo>
                        <a:pt x="0" y="0"/>
                      </a:moveTo>
                      <a:cubicBezTo>
                        <a:pt x="0" y="3"/>
                        <a:pt x="3" y="36"/>
                        <a:pt x="77" y="36"/>
                      </a:cubicBezTo>
                      <a:cubicBezTo>
                        <a:pt x="932" y="36"/>
                        <a:pt x="932" y="36"/>
                        <a:pt x="932" y="36"/>
                      </a:cubicBezTo>
                      <a:cubicBezTo>
                        <a:pt x="932" y="36"/>
                        <a:pt x="1008" y="36"/>
                        <a:pt x="1009" y="0"/>
                      </a:cubicBezTo>
                      <a:lnTo>
                        <a:pt x="0" y="0"/>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1" name="Freeform 98"/>
                <p:cNvSpPr>
                  <a:spLocks/>
                </p:cNvSpPr>
                <p:nvPr/>
              </p:nvSpPr>
              <p:spPr bwMode="auto">
                <a:xfrm>
                  <a:off x="1030" y="1280"/>
                  <a:ext cx="476" cy="12"/>
                </a:xfrm>
                <a:custGeom>
                  <a:avLst/>
                  <a:gdLst>
                    <a:gd name="T0" fmla="*/ 63 w 476"/>
                    <a:gd name="T1" fmla="*/ 0 h 12"/>
                    <a:gd name="T2" fmla="*/ 0 w 476"/>
                    <a:gd name="T3" fmla="*/ 12 h 12"/>
                    <a:gd name="T4" fmla="*/ 476 w 476"/>
                    <a:gd name="T5" fmla="*/ 12 h 12"/>
                    <a:gd name="T6" fmla="*/ 412 w 476"/>
                    <a:gd name="T7" fmla="*/ 0 h 12"/>
                    <a:gd name="T8" fmla="*/ 63 w 476"/>
                    <a:gd name="T9" fmla="*/ 0 h 12"/>
                  </a:gdLst>
                  <a:ahLst/>
                  <a:cxnLst>
                    <a:cxn ang="0">
                      <a:pos x="T0" y="T1"/>
                    </a:cxn>
                    <a:cxn ang="0">
                      <a:pos x="T2" y="T3"/>
                    </a:cxn>
                    <a:cxn ang="0">
                      <a:pos x="T4" y="T5"/>
                    </a:cxn>
                    <a:cxn ang="0">
                      <a:pos x="T6" y="T7"/>
                    </a:cxn>
                    <a:cxn ang="0">
                      <a:pos x="T8" y="T9"/>
                    </a:cxn>
                  </a:cxnLst>
                  <a:rect l="0" t="0" r="r" b="b"/>
                  <a:pathLst>
                    <a:path w="476" h="12">
                      <a:moveTo>
                        <a:pt x="63" y="0"/>
                      </a:moveTo>
                      <a:lnTo>
                        <a:pt x="0" y="12"/>
                      </a:lnTo>
                      <a:lnTo>
                        <a:pt x="476" y="12"/>
                      </a:lnTo>
                      <a:lnTo>
                        <a:pt x="412" y="0"/>
                      </a:lnTo>
                      <a:lnTo>
                        <a:pt x="63" y="0"/>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2" name="Freeform 99"/>
                <p:cNvSpPr>
                  <a:spLocks/>
                </p:cNvSpPr>
                <p:nvPr/>
              </p:nvSpPr>
              <p:spPr bwMode="auto">
                <a:xfrm>
                  <a:off x="636" y="1170"/>
                  <a:ext cx="310" cy="214"/>
                </a:xfrm>
                <a:custGeom>
                  <a:avLst/>
                  <a:gdLst>
                    <a:gd name="T0" fmla="*/ 310 w 310"/>
                    <a:gd name="T1" fmla="*/ 214 h 214"/>
                    <a:gd name="T2" fmla="*/ 310 w 310"/>
                    <a:gd name="T3" fmla="*/ 0 h 214"/>
                    <a:gd name="T4" fmla="*/ 155 w 310"/>
                    <a:gd name="T5" fmla="*/ 0 h 214"/>
                    <a:gd name="T6" fmla="*/ 0 w 310"/>
                    <a:gd name="T7" fmla="*/ 0 h 214"/>
                    <a:gd name="T8" fmla="*/ 0 w 310"/>
                    <a:gd name="T9" fmla="*/ 214 h 214"/>
                    <a:gd name="T10" fmla="*/ 155 w 310"/>
                    <a:gd name="T11" fmla="*/ 214 h 214"/>
                    <a:gd name="T12" fmla="*/ 310 w 310"/>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310" h="214">
                      <a:moveTo>
                        <a:pt x="310" y="214"/>
                      </a:moveTo>
                      <a:lnTo>
                        <a:pt x="310" y="0"/>
                      </a:lnTo>
                      <a:lnTo>
                        <a:pt x="155" y="0"/>
                      </a:lnTo>
                      <a:lnTo>
                        <a:pt x="0" y="0"/>
                      </a:lnTo>
                      <a:lnTo>
                        <a:pt x="0" y="214"/>
                      </a:lnTo>
                      <a:lnTo>
                        <a:pt x="155" y="214"/>
                      </a:lnTo>
                      <a:lnTo>
                        <a:pt x="310" y="21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3" name="Rectangle 100"/>
                <p:cNvSpPr>
                  <a:spLocks noChangeArrowheads="1"/>
                </p:cNvSpPr>
                <p:nvPr/>
              </p:nvSpPr>
              <p:spPr bwMode="auto">
                <a:xfrm>
                  <a:off x="652" y="1182"/>
                  <a:ext cx="278" cy="166"/>
                </a:xfrm>
                <a:prstGeom prst="rect">
                  <a:avLst/>
                </a:prstGeom>
                <a:solidFill>
                  <a:srgbClr val="DDDDD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4" name="Rectangle 101"/>
                <p:cNvSpPr>
                  <a:spLocks noChangeArrowheads="1"/>
                </p:cNvSpPr>
                <p:nvPr/>
              </p:nvSpPr>
              <p:spPr bwMode="auto">
                <a:xfrm>
                  <a:off x="1149" y="1389"/>
                  <a:ext cx="130" cy="1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5" name="Rectangle 102"/>
                <p:cNvSpPr>
                  <a:spLocks noChangeArrowheads="1"/>
                </p:cNvSpPr>
                <p:nvPr/>
              </p:nvSpPr>
              <p:spPr bwMode="auto">
                <a:xfrm>
                  <a:off x="1141" y="1384"/>
                  <a:ext cx="145" cy="146"/>
                </a:xfrm>
                <a:prstGeom prst="rect">
                  <a:avLst/>
                </a:prstGeom>
                <a:solidFill>
                  <a:srgbClr val="00844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6" name="Freeform 103"/>
                <p:cNvSpPr>
                  <a:spLocks noEditPoints="1"/>
                </p:cNvSpPr>
                <p:nvPr/>
              </p:nvSpPr>
              <p:spPr bwMode="auto">
                <a:xfrm>
                  <a:off x="1139" y="1382"/>
                  <a:ext cx="149" cy="150"/>
                </a:xfrm>
                <a:custGeom>
                  <a:avLst/>
                  <a:gdLst>
                    <a:gd name="T0" fmla="*/ 149 w 149"/>
                    <a:gd name="T1" fmla="*/ 0 h 150"/>
                    <a:gd name="T2" fmla="*/ 146 w 149"/>
                    <a:gd name="T3" fmla="*/ 0 h 150"/>
                    <a:gd name="T4" fmla="*/ 4 w 149"/>
                    <a:gd name="T5" fmla="*/ 0 h 150"/>
                    <a:gd name="T6" fmla="*/ 0 w 149"/>
                    <a:gd name="T7" fmla="*/ 0 h 150"/>
                    <a:gd name="T8" fmla="*/ 0 w 149"/>
                    <a:gd name="T9" fmla="*/ 4 h 150"/>
                    <a:gd name="T10" fmla="*/ 0 w 149"/>
                    <a:gd name="T11" fmla="*/ 146 h 150"/>
                    <a:gd name="T12" fmla="*/ 0 w 149"/>
                    <a:gd name="T13" fmla="*/ 150 h 150"/>
                    <a:gd name="T14" fmla="*/ 4 w 149"/>
                    <a:gd name="T15" fmla="*/ 150 h 150"/>
                    <a:gd name="T16" fmla="*/ 146 w 149"/>
                    <a:gd name="T17" fmla="*/ 150 h 150"/>
                    <a:gd name="T18" fmla="*/ 149 w 149"/>
                    <a:gd name="T19" fmla="*/ 150 h 150"/>
                    <a:gd name="T20" fmla="*/ 149 w 149"/>
                    <a:gd name="T21" fmla="*/ 146 h 150"/>
                    <a:gd name="T22" fmla="*/ 149 w 149"/>
                    <a:gd name="T23" fmla="*/ 4 h 150"/>
                    <a:gd name="T24" fmla="*/ 149 w 149"/>
                    <a:gd name="T25" fmla="*/ 0 h 150"/>
                    <a:gd name="T26" fmla="*/ 146 w 149"/>
                    <a:gd name="T27" fmla="*/ 146 h 150"/>
                    <a:gd name="T28" fmla="*/ 4 w 149"/>
                    <a:gd name="T29" fmla="*/ 146 h 150"/>
                    <a:gd name="T30" fmla="*/ 4 w 149"/>
                    <a:gd name="T31" fmla="*/ 4 h 150"/>
                    <a:gd name="T32" fmla="*/ 146 w 149"/>
                    <a:gd name="T33" fmla="*/ 4 h 150"/>
                    <a:gd name="T34" fmla="*/ 146 w 149"/>
                    <a:gd name="T3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9" h="150">
                      <a:moveTo>
                        <a:pt x="149" y="0"/>
                      </a:moveTo>
                      <a:lnTo>
                        <a:pt x="146" y="0"/>
                      </a:lnTo>
                      <a:lnTo>
                        <a:pt x="4" y="0"/>
                      </a:lnTo>
                      <a:lnTo>
                        <a:pt x="0" y="0"/>
                      </a:lnTo>
                      <a:lnTo>
                        <a:pt x="0" y="4"/>
                      </a:lnTo>
                      <a:lnTo>
                        <a:pt x="0" y="146"/>
                      </a:lnTo>
                      <a:lnTo>
                        <a:pt x="0" y="150"/>
                      </a:lnTo>
                      <a:lnTo>
                        <a:pt x="4" y="150"/>
                      </a:lnTo>
                      <a:lnTo>
                        <a:pt x="146" y="150"/>
                      </a:lnTo>
                      <a:lnTo>
                        <a:pt x="149" y="150"/>
                      </a:lnTo>
                      <a:lnTo>
                        <a:pt x="149" y="146"/>
                      </a:lnTo>
                      <a:lnTo>
                        <a:pt x="149" y="4"/>
                      </a:lnTo>
                      <a:lnTo>
                        <a:pt x="149" y="0"/>
                      </a:lnTo>
                      <a:close/>
                      <a:moveTo>
                        <a:pt x="146" y="146"/>
                      </a:moveTo>
                      <a:lnTo>
                        <a:pt x="4" y="146"/>
                      </a:lnTo>
                      <a:lnTo>
                        <a:pt x="4" y="4"/>
                      </a:lnTo>
                      <a:lnTo>
                        <a:pt x="146" y="4"/>
                      </a:lnTo>
                      <a:lnTo>
                        <a:pt x="146" y="14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7" name="Freeform 104"/>
                <p:cNvSpPr>
                  <a:spLocks/>
                </p:cNvSpPr>
                <p:nvPr/>
              </p:nvSpPr>
              <p:spPr bwMode="auto">
                <a:xfrm>
                  <a:off x="599" y="1088"/>
                  <a:ext cx="183" cy="163"/>
                </a:xfrm>
                <a:custGeom>
                  <a:avLst/>
                  <a:gdLst>
                    <a:gd name="T0" fmla="*/ 351 w 389"/>
                    <a:gd name="T1" fmla="*/ 128 h 346"/>
                    <a:gd name="T2" fmla="*/ 351 w 389"/>
                    <a:gd name="T3" fmla="*/ 128 h 346"/>
                    <a:gd name="T4" fmla="*/ 311 w 389"/>
                    <a:gd name="T5" fmla="*/ 100 h 346"/>
                    <a:gd name="T6" fmla="*/ 253 w 389"/>
                    <a:gd name="T7" fmla="*/ 59 h 346"/>
                    <a:gd name="T8" fmla="*/ 185 w 389"/>
                    <a:gd name="T9" fmla="*/ 11 h 346"/>
                    <a:gd name="T10" fmla="*/ 195 w 389"/>
                    <a:gd name="T11" fmla="*/ 69 h 346"/>
                    <a:gd name="T12" fmla="*/ 284 w 389"/>
                    <a:gd name="T13" fmla="*/ 132 h 346"/>
                    <a:gd name="T14" fmla="*/ 281 w 389"/>
                    <a:gd name="T15" fmla="*/ 188 h 346"/>
                    <a:gd name="T16" fmla="*/ 189 w 389"/>
                    <a:gd name="T17" fmla="*/ 161 h 346"/>
                    <a:gd name="T18" fmla="*/ 107 w 389"/>
                    <a:gd name="T19" fmla="*/ 73 h 346"/>
                    <a:gd name="T20" fmla="*/ 139 w 389"/>
                    <a:gd name="T21" fmla="*/ 54 h 346"/>
                    <a:gd name="T22" fmla="*/ 154 w 389"/>
                    <a:gd name="T23" fmla="*/ 0 h 346"/>
                    <a:gd name="T24" fmla="*/ 56 w 389"/>
                    <a:gd name="T25" fmla="*/ 56 h 346"/>
                    <a:gd name="T26" fmla="*/ 119 w 389"/>
                    <a:gd name="T27" fmla="*/ 158 h 346"/>
                    <a:gd name="T28" fmla="*/ 58 w 389"/>
                    <a:gd name="T29" fmla="*/ 77 h 346"/>
                    <a:gd name="T30" fmla="*/ 25 w 389"/>
                    <a:gd name="T31" fmla="*/ 103 h 346"/>
                    <a:gd name="T32" fmla="*/ 92 w 389"/>
                    <a:gd name="T33" fmla="*/ 181 h 346"/>
                    <a:gd name="T34" fmla="*/ 30 w 389"/>
                    <a:gd name="T35" fmla="*/ 124 h 346"/>
                    <a:gd name="T36" fmla="*/ 0 w 389"/>
                    <a:gd name="T37" fmla="*/ 152 h 346"/>
                    <a:gd name="T38" fmla="*/ 59 w 389"/>
                    <a:gd name="T39" fmla="*/ 203 h 346"/>
                    <a:gd name="T40" fmla="*/ 16 w 389"/>
                    <a:gd name="T41" fmla="*/ 187 h 346"/>
                    <a:gd name="T42" fmla="*/ 13 w 389"/>
                    <a:gd name="T43" fmla="*/ 230 h 346"/>
                    <a:gd name="T44" fmla="*/ 249 w 389"/>
                    <a:gd name="T45" fmla="*/ 328 h 346"/>
                    <a:gd name="T46" fmla="*/ 260 w 389"/>
                    <a:gd name="T47" fmla="*/ 346 h 346"/>
                    <a:gd name="T48" fmla="*/ 389 w 389"/>
                    <a:gd name="T49" fmla="*/ 278 h 346"/>
                    <a:gd name="T50" fmla="*/ 351 w 389"/>
                    <a:gd name="T51" fmla="*/ 128 h 346"/>
                    <a:gd name="T52" fmla="*/ 351 w 389"/>
                    <a:gd name="T53" fmla="*/ 128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89" h="346">
                      <a:moveTo>
                        <a:pt x="351" y="128"/>
                      </a:moveTo>
                      <a:cubicBezTo>
                        <a:pt x="351" y="128"/>
                        <a:pt x="351" y="128"/>
                        <a:pt x="351" y="128"/>
                      </a:cubicBezTo>
                      <a:cubicBezTo>
                        <a:pt x="311" y="100"/>
                        <a:pt x="311" y="100"/>
                        <a:pt x="311" y="100"/>
                      </a:cubicBezTo>
                      <a:cubicBezTo>
                        <a:pt x="253" y="59"/>
                        <a:pt x="253" y="59"/>
                        <a:pt x="253" y="59"/>
                      </a:cubicBezTo>
                      <a:cubicBezTo>
                        <a:pt x="185" y="11"/>
                        <a:pt x="185" y="11"/>
                        <a:pt x="185" y="11"/>
                      </a:cubicBezTo>
                      <a:cubicBezTo>
                        <a:pt x="171" y="29"/>
                        <a:pt x="176" y="55"/>
                        <a:pt x="195" y="69"/>
                      </a:cubicBezTo>
                      <a:cubicBezTo>
                        <a:pt x="284" y="132"/>
                        <a:pt x="284" y="132"/>
                        <a:pt x="284" y="132"/>
                      </a:cubicBezTo>
                      <a:cubicBezTo>
                        <a:pt x="308" y="151"/>
                        <a:pt x="303" y="173"/>
                        <a:pt x="281" y="188"/>
                      </a:cubicBezTo>
                      <a:cubicBezTo>
                        <a:pt x="231" y="218"/>
                        <a:pt x="189" y="161"/>
                        <a:pt x="189" y="161"/>
                      </a:cubicBezTo>
                      <a:cubicBezTo>
                        <a:pt x="107" y="73"/>
                        <a:pt x="107" y="73"/>
                        <a:pt x="107" y="73"/>
                      </a:cubicBezTo>
                      <a:cubicBezTo>
                        <a:pt x="139" y="54"/>
                        <a:pt x="139" y="54"/>
                        <a:pt x="139" y="54"/>
                      </a:cubicBezTo>
                      <a:cubicBezTo>
                        <a:pt x="158" y="43"/>
                        <a:pt x="165" y="19"/>
                        <a:pt x="154" y="0"/>
                      </a:cubicBezTo>
                      <a:cubicBezTo>
                        <a:pt x="56" y="56"/>
                        <a:pt x="56" y="56"/>
                        <a:pt x="56" y="56"/>
                      </a:cubicBezTo>
                      <a:cubicBezTo>
                        <a:pt x="119" y="158"/>
                        <a:pt x="119" y="158"/>
                        <a:pt x="119" y="158"/>
                      </a:cubicBezTo>
                      <a:cubicBezTo>
                        <a:pt x="58" y="77"/>
                        <a:pt x="58" y="77"/>
                        <a:pt x="58" y="77"/>
                      </a:cubicBezTo>
                      <a:cubicBezTo>
                        <a:pt x="25" y="103"/>
                        <a:pt x="25" y="103"/>
                        <a:pt x="25" y="103"/>
                      </a:cubicBezTo>
                      <a:cubicBezTo>
                        <a:pt x="92" y="181"/>
                        <a:pt x="92" y="181"/>
                        <a:pt x="92" y="181"/>
                      </a:cubicBezTo>
                      <a:cubicBezTo>
                        <a:pt x="30" y="124"/>
                        <a:pt x="30" y="124"/>
                        <a:pt x="30" y="124"/>
                      </a:cubicBezTo>
                      <a:cubicBezTo>
                        <a:pt x="0" y="152"/>
                        <a:pt x="0" y="152"/>
                        <a:pt x="0" y="152"/>
                      </a:cubicBezTo>
                      <a:cubicBezTo>
                        <a:pt x="59" y="203"/>
                        <a:pt x="59" y="203"/>
                        <a:pt x="59" y="203"/>
                      </a:cubicBezTo>
                      <a:cubicBezTo>
                        <a:pt x="16" y="187"/>
                        <a:pt x="16" y="187"/>
                        <a:pt x="16" y="187"/>
                      </a:cubicBezTo>
                      <a:cubicBezTo>
                        <a:pt x="13" y="230"/>
                        <a:pt x="13" y="230"/>
                        <a:pt x="13" y="230"/>
                      </a:cubicBezTo>
                      <a:cubicBezTo>
                        <a:pt x="249" y="328"/>
                        <a:pt x="249" y="328"/>
                        <a:pt x="249" y="328"/>
                      </a:cubicBezTo>
                      <a:cubicBezTo>
                        <a:pt x="260" y="346"/>
                        <a:pt x="260" y="346"/>
                        <a:pt x="260" y="346"/>
                      </a:cubicBezTo>
                      <a:cubicBezTo>
                        <a:pt x="389" y="278"/>
                        <a:pt x="389" y="278"/>
                        <a:pt x="389" y="278"/>
                      </a:cubicBezTo>
                      <a:cubicBezTo>
                        <a:pt x="351" y="128"/>
                        <a:pt x="351" y="128"/>
                        <a:pt x="351" y="128"/>
                      </a:cubicBezTo>
                      <a:cubicBezTo>
                        <a:pt x="351" y="128"/>
                        <a:pt x="351" y="128"/>
                        <a:pt x="351" y="128"/>
                      </a:cubicBezTo>
                    </a:path>
                  </a:pathLst>
                </a:custGeom>
                <a:solidFill>
                  <a:srgbClr val="F7A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8" name="Freeform 105"/>
                <p:cNvSpPr>
                  <a:spLocks/>
                </p:cNvSpPr>
                <p:nvPr/>
              </p:nvSpPr>
              <p:spPr bwMode="auto">
                <a:xfrm>
                  <a:off x="711" y="1233"/>
                  <a:ext cx="90" cy="115"/>
                </a:xfrm>
                <a:custGeom>
                  <a:avLst/>
                  <a:gdLst>
                    <a:gd name="T0" fmla="*/ 0 w 90"/>
                    <a:gd name="T1" fmla="*/ 115 h 115"/>
                    <a:gd name="T2" fmla="*/ 90 w 90"/>
                    <a:gd name="T3" fmla="*/ 115 h 115"/>
                    <a:gd name="T4" fmla="*/ 90 w 90"/>
                    <a:gd name="T5" fmla="*/ 0 h 115"/>
                    <a:gd name="T6" fmla="*/ 13 w 90"/>
                    <a:gd name="T7" fmla="*/ 40 h 115"/>
                    <a:gd name="T8" fmla="*/ 0 w 90"/>
                    <a:gd name="T9" fmla="*/ 115 h 115"/>
                  </a:gdLst>
                  <a:ahLst/>
                  <a:cxnLst>
                    <a:cxn ang="0">
                      <a:pos x="T0" y="T1"/>
                    </a:cxn>
                    <a:cxn ang="0">
                      <a:pos x="T2" y="T3"/>
                    </a:cxn>
                    <a:cxn ang="0">
                      <a:pos x="T4" y="T5"/>
                    </a:cxn>
                    <a:cxn ang="0">
                      <a:pos x="T6" y="T7"/>
                    </a:cxn>
                    <a:cxn ang="0">
                      <a:pos x="T8" y="T9"/>
                    </a:cxn>
                  </a:cxnLst>
                  <a:rect l="0" t="0" r="r" b="b"/>
                  <a:pathLst>
                    <a:path w="90" h="115">
                      <a:moveTo>
                        <a:pt x="0" y="115"/>
                      </a:moveTo>
                      <a:lnTo>
                        <a:pt x="90" y="115"/>
                      </a:lnTo>
                      <a:lnTo>
                        <a:pt x="90" y="0"/>
                      </a:lnTo>
                      <a:lnTo>
                        <a:pt x="13" y="40"/>
                      </a:lnTo>
                      <a:lnTo>
                        <a:pt x="0" y="115"/>
                      </a:lnTo>
                      <a:close/>
                    </a:path>
                  </a:pathLst>
                </a:custGeom>
                <a:solidFill>
                  <a:srgbClr val="00B3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59" name="Freeform 106"/>
                <p:cNvSpPr>
                  <a:spLocks/>
                </p:cNvSpPr>
                <p:nvPr/>
              </p:nvSpPr>
              <p:spPr bwMode="auto">
                <a:xfrm>
                  <a:off x="717" y="1215"/>
                  <a:ext cx="83" cy="57"/>
                </a:xfrm>
                <a:custGeom>
                  <a:avLst/>
                  <a:gdLst>
                    <a:gd name="T0" fmla="*/ 0 w 83"/>
                    <a:gd name="T1" fmla="*/ 38 h 57"/>
                    <a:gd name="T2" fmla="*/ 10 w 83"/>
                    <a:gd name="T3" fmla="*/ 57 h 57"/>
                    <a:gd name="T4" fmla="*/ 83 w 83"/>
                    <a:gd name="T5" fmla="*/ 19 h 57"/>
                    <a:gd name="T6" fmla="*/ 73 w 83"/>
                    <a:gd name="T7" fmla="*/ 0 h 57"/>
                    <a:gd name="T8" fmla="*/ 0 w 83"/>
                    <a:gd name="T9" fmla="*/ 38 h 57"/>
                  </a:gdLst>
                  <a:ahLst/>
                  <a:cxnLst>
                    <a:cxn ang="0">
                      <a:pos x="T0" y="T1"/>
                    </a:cxn>
                    <a:cxn ang="0">
                      <a:pos x="T2" y="T3"/>
                    </a:cxn>
                    <a:cxn ang="0">
                      <a:pos x="T4" y="T5"/>
                    </a:cxn>
                    <a:cxn ang="0">
                      <a:pos x="T6" y="T7"/>
                    </a:cxn>
                    <a:cxn ang="0">
                      <a:pos x="T8" y="T9"/>
                    </a:cxn>
                  </a:cxnLst>
                  <a:rect l="0" t="0" r="r" b="b"/>
                  <a:pathLst>
                    <a:path w="83" h="57">
                      <a:moveTo>
                        <a:pt x="0" y="38"/>
                      </a:moveTo>
                      <a:lnTo>
                        <a:pt x="10" y="57"/>
                      </a:lnTo>
                      <a:lnTo>
                        <a:pt x="83" y="19"/>
                      </a:lnTo>
                      <a:lnTo>
                        <a:pt x="73" y="0"/>
                      </a:lnTo>
                      <a:lnTo>
                        <a:pt x="0"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0" name="Freeform 107"/>
                <p:cNvSpPr>
                  <a:spLocks/>
                </p:cNvSpPr>
                <p:nvPr/>
              </p:nvSpPr>
              <p:spPr bwMode="auto">
                <a:xfrm>
                  <a:off x="1096" y="610"/>
                  <a:ext cx="163" cy="184"/>
                </a:xfrm>
                <a:custGeom>
                  <a:avLst/>
                  <a:gdLst>
                    <a:gd name="T0" fmla="*/ 290 w 346"/>
                    <a:gd name="T1" fmla="*/ 57 h 390"/>
                    <a:gd name="T2" fmla="*/ 188 w 346"/>
                    <a:gd name="T3" fmla="*/ 119 h 390"/>
                    <a:gd name="T4" fmla="*/ 269 w 346"/>
                    <a:gd name="T5" fmla="*/ 59 h 390"/>
                    <a:gd name="T6" fmla="*/ 243 w 346"/>
                    <a:gd name="T7" fmla="*/ 26 h 390"/>
                    <a:gd name="T8" fmla="*/ 165 w 346"/>
                    <a:gd name="T9" fmla="*/ 93 h 390"/>
                    <a:gd name="T10" fmla="*/ 222 w 346"/>
                    <a:gd name="T11" fmla="*/ 30 h 390"/>
                    <a:gd name="T12" fmla="*/ 194 w 346"/>
                    <a:gd name="T13" fmla="*/ 0 h 390"/>
                    <a:gd name="T14" fmla="*/ 194 w 346"/>
                    <a:gd name="T15" fmla="*/ 0 h 390"/>
                    <a:gd name="T16" fmla="*/ 143 w 346"/>
                    <a:gd name="T17" fmla="*/ 59 h 390"/>
                    <a:gd name="T18" fmla="*/ 159 w 346"/>
                    <a:gd name="T19" fmla="*/ 16 h 390"/>
                    <a:gd name="T20" fmla="*/ 115 w 346"/>
                    <a:gd name="T21" fmla="*/ 13 h 390"/>
                    <a:gd name="T22" fmla="*/ 18 w 346"/>
                    <a:gd name="T23" fmla="*/ 250 h 390"/>
                    <a:gd name="T24" fmla="*/ 0 w 346"/>
                    <a:gd name="T25" fmla="*/ 261 h 390"/>
                    <a:gd name="T26" fmla="*/ 67 w 346"/>
                    <a:gd name="T27" fmla="*/ 390 h 390"/>
                    <a:gd name="T28" fmla="*/ 218 w 346"/>
                    <a:gd name="T29" fmla="*/ 352 h 390"/>
                    <a:gd name="T30" fmla="*/ 218 w 346"/>
                    <a:gd name="T31" fmla="*/ 352 h 390"/>
                    <a:gd name="T32" fmla="*/ 218 w 346"/>
                    <a:gd name="T33" fmla="*/ 352 h 390"/>
                    <a:gd name="T34" fmla="*/ 246 w 346"/>
                    <a:gd name="T35" fmla="*/ 312 h 390"/>
                    <a:gd name="T36" fmla="*/ 287 w 346"/>
                    <a:gd name="T37" fmla="*/ 253 h 390"/>
                    <a:gd name="T38" fmla="*/ 335 w 346"/>
                    <a:gd name="T39" fmla="*/ 185 h 390"/>
                    <a:gd name="T40" fmla="*/ 277 w 346"/>
                    <a:gd name="T41" fmla="*/ 195 h 390"/>
                    <a:gd name="T42" fmla="*/ 214 w 346"/>
                    <a:gd name="T43" fmla="*/ 285 h 390"/>
                    <a:gd name="T44" fmla="*/ 158 w 346"/>
                    <a:gd name="T45" fmla="*/ 281 h 390"/>
                    <a:gd name="T46" fmla="*/ 185 w 346"/>
                    <a:gd name="T47" fmla="*/ 189 h 390"/>
                    <a:gd name="T48" fmla="*/ 273 w 346"/>
                    <a:gd name="T49" fmla="*/ 108 h 390"/>
                    <a:gd name="T50" fmla="*/ 292 w 346"/>
                    <a:gd name="T51" fmla="*/ 140 h 390"/>
                    <a:gd name="T52" fmla="*/ 346 w 346"/>
                    <a:gd name="T53" fmla="*/ 155 h 390"/>
                    <a:gd name="T54" fmla="*/ 290 w 346"/>
                    <a:gd name="T55" fmla="*/ 57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6" h="390">
                      <a:moveTo>
                        <a:pt x="290" y="57"/>
                      </a:moveTo>
                      <a:cubicBezTo>
                        <a:pt x="188" y="119"/>
                        <a:pt x="188" y="119"/>
                        <a:pt x="188" y="119"/>
                      </a:cubicBezTo>
                      <a:cubicBezTo>
                        <a:pt x="269" y="59"/>
                        <a:pt x="269" y="59"/>
                        <a:pt x="269" y="59"/>
                      </a:cubicBezTo>
                      <a:cubicBezTo>
                        <a:pt x="243" y="26"/>
                        <a:pt x="243" y="26"/>
                        <a:pt x="243" y="26"/>
                      </a:cubicBezTo>
                      <a:cubicBezTo>
                        <a:pt x="165" y="93"/>
                        <a:pt x="165" y="93"/>
                        <a:pt x="165" y="93"/>
                      </a:cubicBezTo>
                      <a:cubicBezTo>
                        <a:pt x="222" y="30"/>
                        <a:pt x="222" y="30"/>
                        <a:pt x="222" y="30"/>
                      </a:cubicBezTo>
                      <a:cubicBezTo>
                        <a:pt x="194" y="0"/>
                        <a:pt x="194" y="0"/>
                        <a:pt x="194" y="0"/>
                      </a:cubicBezTo>
                      <a:cubicBezTo>
                        <a:pt x="194" y="0"/>
                        <a:pt x="194" y="0"/>
                        <a:pt x="194" y="0"/>
                      </a:cubicBezTo>
                      <a:cubicBezTo>
                        <a:pt x="143" y="59"/>
                        <a:pt x="143" y="59"/>
                        <a:pt x="143" y="59"/>
                      </a:cubicBezTo>
                      <a:cubicBezTo>
                        <a:pt x="159" y="16"/>
                        <a:pt x="159" y="16"/>
                        <a:pt x="159" y="16"/>
                      </a:cubicBezTo>
                      <a:cubicBezTo>
                        <a:pt x="115" y="13"/>
                        <a:pt x="115" y="13"/>
                        <a:pt x="115" y="13"/>
                      </a:cubicBezTo>
                      <a:cubicBezTo>
                        <a:pt x="18" y="250"/>
                        <a:pt x="18" y="250"/>
                        <a:pt x="18" y="250"/>
                      </a:cubicBezTo>
                      <a:cubicBezTo>
                        <a:pt x="0" y="261"/>
                        <a:pt x="0" y="261"/>
                        <a:pt x="0" y="261"/>
                      </a:cubicBezTo>
                      <a:cubicBezTo>
                        <a:pt x="67" y="390"/>
                        <a:pt x="67" y="390"/>
                        <a:pt x="67" y="390"/>
                      </a:cubicBezTo>
                      <a:cubicBezTo>
                        <a:pt x="218" y="352"/>
                        <a:pt x="218" y="352"/>
                        <a:pt x="218" y="352"/>
                      </a:cubicBezTo>
                      <a:cubicBezTo>
                        <a:pt x="218" y="352"/>
                        <a:pt x="218" y="352"/>
                        <a:pt x="218" y="352"/>
                      </a:cubicBezTo>
                      <a:cubicBezTo>
                        <a:pt x="218" y="352"/>
                        <a:pt x="218" y="352"/>
                        <a:pt x="218" y="352"/>
                      </a:cubicBezTo>
                      <a:cubicBezTo>
                        <a:pt x="246" y="312"/>
                        <a:pt x="246" y="312"/>
                        <a:pt x="246" y="312"/>
                      </a:cubicBezTo>
                      <a:cubicBezTo>
                        <a:pt x="287" y="253"/>
                        <a:pt x="287" y="253"/>
                        <a:pt x="287" y="253"/>
                      </a:cubicBezTo>
                      <a:cubicBezTo>
                        <a:pt x="335" y="185"/>
                        <a:pt x="335" y="185"/>
                        <a:pt x="335" y="185"/>
                      </a:cubicBezTo>
                      <a:cubicBezTo>
                        <a:pt x="317" y="172"/>
                        <a:pt x="290" y="176"/>
                        <a:pt x="277" y="195"/>
                      </a:cubicBezTo>
                      <a:cubicBezTo>
                        <a:pt x="214" y="285"/>
                        <a:pt x="214" y="285"/>
                        <a:pt x="214" y="285"/>
                      </a:cubicBezTo>
                      <a:cubicBezTo>
                        <a:pt x="195" y="308"/>
                        <a:pt x="173" y="304"/>
                        <a:pt x="158" y="281"/>
                      </a:cubicBezTo>
                      <a:cubicBezTo>
                        <a:pt x="128" y="232"/>
                        <a:pt x="185" y="189"/>
                        <a:pt x="185" y="189"/>
                      </a:cubicBezTo>
                      <a:cubicBezTo>
                        <a:pt x="273" y="108"/>
                        <a:pt x="273" y="108"/>
                        <a:pt x="273" y="108"/>
                      </a:cubicBezTo>
                      <a:cubicBezTo>
                        <a:pt x="292" y="140"/>
                        <a:pt x="292" y="140"/>
                        <a:pt x="292" y="140"/>
                      </a:cubicBezTo>
                      <a:cubicBezTo>
                        <a:pt x="303" y="159"/>
                        <a:pt x="327" y="166"/>
                        <a:pt x="346" y="155"/>
                      </a:cubicBezTo>
                      <a:lnTo>
                        <a:pt x="290" y="57"/>
                      </a:lnTo>
                      <a:close/>
                    </a:path>
                  </a:pathLst>
                </a:custGeom>
                <a:solidFill>
                  <a:srgbClr val="F7A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1" name="Freeform 108"/>
                <p:cNvSpPr>
                  <a:spLocks/>
                </p:cNvSpPr>
                <p:nvPr/>
              </p:nvSpPr>
              <p:spPr bwMode="auto">
                <a:xfrm>
                  <a:off x="665" y="660"/>
                  <a:ext cx="448" cy="153"/>
                </a:xfrm>
                <a:custGeom>
                  <a:avLst/>
                  <a:gdLst>
                    <a:gd name="T0" fmla="*/ 0 w 448"/>
                    <a:gd name="T1" fmla="*/ 0 h 153"/>
                    <a:gd name="T2" fmla="*/ 0 w 448"/>
                    <a:gd name="T3" fmla="*/ 153 h 153"/>
                    <a:gd name="T4" fmla="*/ 448 w 448"/>
                    <a:gd name="T5" fmla="*/ 153 h 153"/>
                    <a:gd name="T6" fmla="*/ 409 w 448"/>
                    <a:gd name="T7" fmla="*/ 76 h 153"/>
                    <a:gd name="T8" fmla="*/ 0 w 448"/>
                    <a:gd name="T9" fmla="*/ 0 h 153"/>
                  </a:gdLst>
                  <a:ahLst/>
                  <a:cxnLst>
                    <a:cxn ang="0">
                      <a:pos x="T0" y="T1"/>
                    </a:cxn>
                    <a:cxn ang="0">
                      <a:pos x="T2" y="T3"/>
                    </a:cxn>
                    <a:cxn ang="0">
                      <a:pos x="T4" y="T5"/>
                    </a:cxn>
                    <a:cxn ang="0">
                      <a:pos x="T6" y="T7"/>
                    </a:cxn>
                    <a:cxn ang="0">
                      <a:pos x="T8" y="T9"/>
                    </a:cxn>
                  </a:cxnLst>
                  <a:rect l="0" t="0" r="r" b="b"/>
                  <a:pathLst>
                    <a:path w="448" h="153">
                      <a:moveTo>
                        <a:pt x="0" y="0"/>
                      </a:moveTo>
                      <a:lnTo>
                        <a:pt x="0" y="153"/>
                      </a:lnTo>
                      <a:lnTo>
                        <a:pt x="448" y="153"/>
                      </a:lnTo>
                      <a:lnTo>
                        <a:pt x="409" y="76"/>
                      </a:lnTo>
                      <a:lnTo>
                        <a:pt x="0" y="0"/>
                      </a:lnTo>
                      <a:close/>
                    </a:path>
                  </a:pathLst>
                </a:custGeom>
                <a:solidFill>
                  <a:srgbClr val="00B3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2" name="Freeform 109"/>
                <p:cNvSpPr>
                  <a:spLocks/>
                </p:cNvSpPr>
                <p:nvPr/>
              </p:nvSpPr>
              <p:spPr bwMode="auto">
                <a:xfrm>
                  <a:off x="1075" y="729"/>
                  <a:ext cx="56" cy="83"/>
                </a:xfrm>
                <a:custGeom>
                  <a:avLst/>
                  <a:gdLst>
                    <a:gd name="T0" fmla="*/ 19 w 56"/>
                    <a:gd name="T1" fmla="*/ 0 h 83"/>
                    <a:gd name="T2" fmla="*/ 0 w 56"/>
                    <a:gd name="T3" fmla="*/ 10 h 83"/>
                    <a:gd name="T4" fmla="*/ 38 w 56"/>
                    <a:gd name="T5" fmla="*/ 83 h 83"/>
                    <a:gd name="T6" fmla="*/ 56 w 56"/>
                    <a:gd name="T7" fmla="*/ 73 h 83"/>
                    <a:gd name="T8" fmla="*/ 19 w 56"/>
                    <a:gd name="T9" fmla="*/ 0 h 83"/>
                  </a:gdLst>
                  <a:ahLst/>
                  <a:cxnLst>
                    <a:cxn ang="0">
                      <a:pos x="T0" y="T1"/>
                    </a:cxn>
                    <a:cxn ang="0">
                      <a:pos x="T2" y="T3"/>
                    </a:cxn>
                    <a:cxn ang="0">
                      <a:pos x="T4" y="T5"/>
                    </a:cxn>
                    <a:cxn ang="0">
                      <a:pos x="T6" y="T7"/>
                    </a:cxn>
                    <a:cxn ang="0">
                      <a:pos x="T8" y="T9"/>
                    </a:cxn>
                  </a:cxnLst>
                  <a:rect l="0" t="0" r="r" b="b"/>
                  <a:pathLst>
                    <a:path w="56" h="83">
                      <a:moveTo>
                        <a:pt x="19" y="0"/>
                      </a:moveTo>
                      <a:lnTo>
                        <a:pt x="0" y="10"/>
                      </a:lnTo>
                      <a:lnTo>
                        <a:pt x="38" y="83"/>
                      </a:lnTo>
                      <a:lnTo>
                        <a:pt x="56" y="73"/>
                      </a:lnTo>
                      <a:lnTo>
                        <a:pt x="1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3" name="Freeform 110"/>
                <p:cNvSpPr>
                  <a:spLocks/>
                </p:cNvSpPr>
                <p:nvPr/>
              </p:nvSpPr>
              <p:spPr bwMode="auto">
                <a:xfrm>
                  <a:off x="1064" y="1252"/>
                  <a:ext cx="183" cy="163"/>
                </a:xfrm>
                <a:custGeom>
                  <a:avLst/>
                  <a:gdLst>
                    <a:gd name="T0" fmla="*/ 260 w 389"/>
                    <a:gd name="T1" fmla="*/ 0 h 346"/>
                    <a:gd name="T2" fmla="*/ 250 w 389"/>
                    <a:gd name="T3" fmla="*/ 18 h 346"/>
                    <a:gd name="T4" fmla="*/ 13 w 389"/>
                    <a:gd name="T5" fmla="*/ 115 h 346"/>
                    <a:gd name="T6" fmla="*/ 16 w 389"/>
                    <a:gd name="T7" fmla="*/ 158 h 346"/>
                    <a:gd name="T8" fmla="*/ 59 w 389"/>
                    <a:gd name="T9" fmla="*/ 143 h 346"/>
                    <a:gd name="T10" fmla="*/ 0 w 389"/>
                    <a:gd name="T11" fmla="*/ 194 h 346"/>
                    <a:gd name="T12" fmla="*/ 0 w 389"/>
                    <a:gd name="T13" fmla="*/ 194 h 346"/>
                    <a:gd name="T14" fmla="*/ 30 w 389"/>
                    <a:gd name="T15" fmla="*/ 221 h 346"/>
                    <a:gd name="T16" fmla="*/ 93 w 389"/>
                    <a:gd name="T17" fmla="*/ 165 h 346"/>
                    <a:gd name="T18" fmla="*/ 25 w 389"/>
                    <a:gd name="T19" fmla="*/ 242 h 346"/>
                    <a:gd name="T20" fmla="*/ 58 w 389"/>
                    <a:gd name="T21" fmla="*/ 268 h 346"/>
                    <a:gd name="T22" fmla="*/ 119 w 389"/>
                    <a:gd name="T23" fmla="*/ 188 h 346"/>
                    <a:gd name="T24" fmla="*/ 57 w 389"/>
                    <a:gd name="T25" fmla="*/ 289 h 346"/>
                    <a:gd name="T26" fmla="*/ 154 w 389"/>
                    <a:gd name="T27" fmla="*/ 346 h 346"/>
                    <a:gd name="T28" fmla="*/ 139 w 389"/>
                    <a:gd name="T29" fmla="*/ 291 h 346"/>
                    <a:gd name="T30" fmla="*/ 107 w 389"/>
                    <a:gd name="T31" fmla="*/ 273 h 346"/>
                    <a:gd name="T32" fmla="*/ 189 w 389"/>
                    <a:gd name="T33" fmla="*/ 185 h 346"/>
                    <a:gd name="T34" fmla="*/ 281 w 389"/>
                    <a:gd name="T35" fmla="*/ 158 h 346"/>
                    <a:gd name="T36" fmla="*/ 284 w 389"/>
                    <a:gd name="T37" fmla="*/ 213 h 346"/>
                    <a:gd name="T38" fmla="*/ 195 w 389"/>
                    <a:gd name="T39" fmla="*/ 277 h 346"/>
                    <a:gd name="T40" fmla="*/ 185 w 389"/>
                    <a:gd name="T41" fmla="*/ 335 h 346"/>
                    <a:gd name="T42" fmla="*/ 253 w 389"/>
                    <a:gd name="T43" fmla="*/ 287 h 346"/>
                    <a:gd name="T44" fmla="*/ 311 w 389"/>
                    <a:gd name="T45" fmla="*/ 245 h 346"/>
                    <a:gd name="T46" fmla="*/ 351 w 389"/>
                    <a:gd name="T47" fmla="*/ 217 h 346"/>
                    <a:gd name="T48" fmla="*/ 351 w 389"/>
                    <a:gd name="T49" fmla="*/ 217 h 346"/>
                    <a:gd name="T50" fmla="*/ 351 w 389"/>
                    <a:gd name="T51" fmla="*/ 217 h 346"/>
                    <a:gd name="T52" fmla="*/ 389 w 389"/>
                    <a:gd name="T53" fmla="*/ 67 h 346"/>
                    <a:gd name="T54" fmla="*/ 260 w 389"/>
                    <a:gd name="T55"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346">
                      <a:moveTo>
                        <a:pt x="260" y="0"/>
                      </a:moveTo>
                      <a:cubicBezTo>
                        <a:pt x="250" y="18"/>
                        <a:pt x="250" y="18"/>
                        <a:pt x="250" y="18"/>
                      </a:cubicBezTo>
                      <a:cubicBezTo>
                        <a:pt x="13" y="115"/>
                        <a:pt x="13" y="115"/>
                        <a:pt x="13" y="115"/>
                      </a:cubicBezTo>
                      <a:cubicBezTo>
                        <a:pt x="16" y="158"/>
                        <a:pt x="16" y="158"/>
                        <a:pt x="16" y="158"/>
                      </a:cubicBezTo>
                      <a:cubicBezTo>
                        <a:pt x="59" y="143"/>
                        <a:pt x="59" y="143"/>
                        <a:pt x="59" y="143"/>
                      </a:cubicBezTo>
                      <a:cubicBezTo>
                        <a:pt x="0" y="194"/>
                        <a:pt x="0" y="194"/>
                        <a:pt x="0" y="194"/>
                      </a:cubicBezTo>
                      <a:cubicBezTo>
                        <a:pt x="0" y="194"/>
                        <a:pt x="0" y="194"/>
                        <a:pt x="0" y="194"/>
                      </a:cubicBezTo>
                      <a:cubicBezTo>
                        <a:pt x="30" y="221"/>
                        <a:pt x="30" y="221"/>
                        <a:pt x="30" y="221"/>
                      </a:cubicBezTo>
                      <a:cubicBezTo>
                        <a:pt x="93" y="165"/>
                        <a:pt x="93" y="165"/>
                        <a:pt x="93" y="165"/>
                      </a:cubicBezTo>
                      <a:cubicBezTo>
                        <a:pt x="25" y="242"/>
                        <a:pt x="25" y="242"/>
                        <a:pt x="25" y="242"/>
                      </a:cubicBezTo>
                      <a:cubicBezTo>
                        <a:pt x="58" y="268"/>
                        <a:pt x="58" y="268"/>
                        <a:pt x="58" y="268"/>
                      </a:cubicBezTo>
                      <a:cubicBezTo>
                        <a:pt x="119" y="188"/>
                        <a:pt x="119" y="188"/>
                        <a:pt x="119" y="188"/>
                      </a:cubicBezTo>
                      <a:cubicBezTo>
                        <a:pt x="57" y="289"/>
                        <a:pt x="57" y="289"/>
                        <a:pt x="57" y="289"/>
                      </a:cubicBezTo>
                      <a:cubicBezTo>
                        <a:pt x="154" y="346"/>
                        <a:pt x="154" y="346"/>
                        <a:pt x="154" y="346"/>
                      </a:cubicBezTo>
                      <a:cubicBezTo>
                        <a:pt x="165" y="327"/>
                        <a:pt x="158" y="302"/>
                        <a:pt x="139" y="291"/>
                      </a:cubicBezTo>
                      <a:cubicBezTo>
                        <a:pt x="107" y="273"/>
                        <a:pt x="107" y="273"/>
                        <a:pt x="107" y="273"/>
                      </a:cubicBezTo>
                      <a:cubicBezTo>
                        <a:pt x="189" y="185"/>
                        <a:pt x="189" y="185"/>
                        <a:pt x="189" y="185"/>
                      </a:cubicBezTo>
                      <a:cubicBezTo>
                        <a:pt x="189" y="185"/>
                        <a:pt x="231" y="127"/>
                        <a:pt x="281" y="158"/>
                      </a:cubicBezTo>
                      <a:cubicBezTo>
                        <a:pt x="303" y="172"/>
                        <a:pt x="308" y="195"/>
                        <a:pt x="284" y="213"/>
                      </a:cubicBezTo>
                      <a:cubicBezTo>
                        <a:pt x="195" y="277"/>
                        <a:pt x="195" y="277"/>
                        <a:pt x="195" y="277"/>
                      </a:cubicBezTo>
                      <a:cubicBezTo>
                        <a:pt x="176" y="290"/>
                        <a:pt x="171" y="316"/>
                        <a:pt x="185" y="335"/>
                      </a:cubicBezTo>
                      <a:cubicBezTo>
                        <a:pt x="253" y="287"/>
                        <a:pt x="253" y="287"/>
                        <a:pt x="253" y="287"/>
                      </a:cubicBezTo>
                      <a:cubicBezTo>
                        <a:pt x="311" y="245"/>
                        <a:pt x="311" y="245"/>
                        <a:pt x="311" y="245"/>
                      </a:cubicBezTo>
                      <a:cubicBezTo>
                        <a:pt x="351" y="217"/>
                        <a:pt x="351" y="217"/>
                        <a:pt x="351" y="217"/>
                      </a:cubicBezTo>
                      <a:cubicBezTo>
                        <a:pt x="351" y="217"/>
                        <a:pt x="351" y="217"/>
                        <a:pt x="351" y="217"/>
                      </a:cubicBezTo>
                      <a:cubicBezTo>
                        <a:pt x="351" y="217"/>
                        <a:pt x="351" y="217"/>
                        <a:pt x="351" y="217"/>
                      </a:cubicBezTo>
                      <a:cubicBezTo>
                        <a:pt x="389" y="67"/>
                        <a:pt x="389" y="67"/>
                        <a:pt x="389" y="67"/>
                      </a:cubicBezTo>
                      <a:lnTo>
                        <a:pt x="260" y="0"/>
                      </a:lnTo>
                      <a:close/>
                    </a:path>
                  </a:pathLst>
                </a:custGeom>
                <a:solidFill>
                  <a:srgbClr val="F7A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4" name="Freeform 111"/>
                <p:cNvSpPr>
                  <a:spLocks/>
                </p:cNvSpPr>
                <p:nvPr/>
              </p:nvSpPr>
              <p:spPr bwMode="auto">
                <a:xfrm>
                  <a:off x="1156" y="1044"/>
                  <a:ext cx="111" cy="226"/>
                </a:xfrm>
                <a:custGeom>
                  <a:avLst/>
                  <a:gdLst>
                    <a:gd name="T0" fmla="*/ 0 w 111"/>
                    <a:gd name="T1" fmla="*/ 0 h 226"/>
                    <a:gd name="T2" fmla="*/ 34 w 111"/>
                    <a:gd name="T3" fmla="*/ 186 h 226"/>
                    <a:gd name="T4" fmla="*/ 111 w 111"/>
                    <a:gd name="T5" fmla="*/ 226 h 226"/>
                    <a:gd name="T6" fmla="*/ 111 w 111"/>
                    <a:gd name="T7" fmla="*/ 0 h 226"/>
                    <a:gd name="T8" fmla="*/ 0 w 111"/>
                    <a:gd name="T9" fmla="*/ 0 h 226"/>
                  </a:gdLst>
                  <a:ahLst/>
                  <a:cxnLst>
                    <a:cxn ang="0">
                      <a:pos x="T0" y="T1"/>
                    </a:cxn>
                    <a:cxn ang="0">
                      <a:pos x="T2" y="T3"/>
                    </a:cxn>
                    <a:cxn ang="0">
                      <a:pos x="T4" y="T5"/>
                    </a:cxn>
                    <a:cxn ang="0">
                      <a:pos x="T6" y="T7"/>
                    </a:cxn>
                    <a:cxn ang="0">
                      <a:pos x="T8" y="T9"/>
                    </a:cxn>
                  </a:cxnLst>
                  <a:rect l="0" t="0" r="r" b="b"/>
                  <a:pathLst>
                    <a:path w="111" h="226">
                      <a:moveTo>
                        <a:pt x="0" y="0"/>
                      </a:moveTo>
                      <a:lnTo>
                        <a:pt x="34" y="186"/>
                      </a:lnTo>
                      <a:lnTo>
                        <a:pt x="111" y="226"/>
                      </a:lnTo>
                      <a:lnTo>
                        <a:pt x="111" y="0"/>
                      </a:lnTo>
                      <a:lnTo>
                        <a:pt x="0" y="0"/>
                      </a:lnTo>
                      <a:close/>
                    </a:path>
                  </a:pathLst>
                </a:custGeom>
                <a:solidFill>
                  <a:srgbClr val="00B3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5" name="Freeform 112"/>
                <p:cNvSpPr>
                  <a:spLocks/>
                </p:cNvSpPr>
                <p:nvPr/>
              </p:nvSpPr>
              <p:spPr bwMode="auto">
                <a:xfrm>
                  <a:off x="1183" y="1231"/>
                  <a:ext cx="82" cy="57"/>
                </a:xfrm>
                <a:custGeom>
                  <a:avLst/>
                  <a:gdLst>
                    <a:gd name="T0" fmla="*/ 0 w 82"/>
                    <a:gd name="T1" fmla="*/ 19 h 57"/>
                    <a:gd name="T2" fmla="*/ 10 w 82"/>
                    <a:gd name="T3" fmla="*/ 0 h 57"/>
                    <a:gd name="T4" fmla="*/ 82 w 82"/>
                    <a:gd name="T5" fmla="*/ 38 h 57"/>
                    <a:gd name="T6" fmla="*/ 72 w 82"/>
                    <a:gd name="T7" fmla="*/ 57 h 57"/>
                    <a:gd name="T8" fmla="*/ 0 w 82"/>
                    <a:gd name="T9" fmla="*/ 19 h 57"/>
                  </a:gdLst>
                  <a:ahLst/>
                  <a:cxnLst>
                    <a:cxn ang="0">
                      <a:pos x="T0" y="T1"/>
                    </a:cxn>
                    <a:cxn ang="0">
                      <a:pos x="T2" y="T3"/>
                    </a:cxn>
                    <a:cxn ang="0">
                      <a:pos x="T4" y="T5"/>
                    </a:cxn>
                    <a:cxn ang="0">
                      <a:pos x="T6" y="T7"/>
                    </a:cxn>
                    <a:cxn ang="0">
                      <a:pos x="T8" y="T9"/>
                    </a:cxn>
                  </a:cxnLst>
                  <a:rect l="0" t="0" r="r" b="b"/>
                  <a:pathLst>
                    <a:path w="82" h="57">
                      <a:moveTo>
                        <a:pt x="0" y="19"/>
                      </a:moveTo>
                      <a:lnTo>
                        <a:pt x="10" y="0"/>
                      </a:lnTo>
                      <a:lnTo>
                        <a:pt x="82" y="38"/>
                      </a:lnTo>
                      <a:lnTo>
                        <a:pt x="72" y="57"/>
                      </a:lnTo>
                      <a:lnTo>
                        <a:pt x="0"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6" name="Freeform 113"/>
                <p:cNvSpPr>
                  <a:spLocks/>
                </p:cNvSpPr>
                <p:nvPr/>
              </p:nvSpPr>
              <p:spPr bwMode="auto">
                <a:xfrm>
                  <a:off x="1180" y="1495"/>
                  <a:ext cx="184" cy="163"/>
                </a:xfrm>
                <a:custGeom>
                  <a:avLst/>
                  <a:gdLst>
                    <a:gd name="T0" fmla="*/ 360 w 390"/>
                    <a:gd name="T1" fmla="*/ 124 h 346"/>
                    <a:gd name="T2" fmla="*/ 297 w 390"/>
                    <a:gd name="T3" fmla="*/ 181 h 346"/>
                    <a:gd name="T4" fmla="*/ 364 w 390"/>
                    <a:gd name="T5" fmla="*/ 103 h 346"/>
                    <a:gd name="T6" fmla="*/ 332 w 390"/>
                    <a:gd name="T7" fmla="*/ 77 h 346"/>
                    <a:gd name="T8" fmla="*/ 271 w 390"/>
                    <a:gd name="T9" fmla="*/ 158 h 346"/>
                    <a:gd name="T10" fmla="*/ 333 w 390"/>
                    <a:gd name="T11" fmla="*/ 56 h 346"/>
                    <a:gd name="T12" fmla="*/ 235 w 390"/>
                    <a:gd name="T13" fmla="*/ 0 h 346"/>
                    <a:gd name="T14" fmla="*/ 250 w 390"/>
                    <a:gd name="T15" fmla="*/ 54 h 346"/>
                    <a:gd name="T16" fmla="*/ 282 w 390"/>
                    <a:gd name="T17" fmla="*/ 73 h 346"/>
                    <a:gd name="T18" fmla="*/ 201 w 390"/>
                    <a:gd name="T19" fmla="*/ 161 h 346"/>
                    <a:gd name="T20" fmla="*/ 109 w 390"/>
                    <a:gd name="T21" fmla="*/ 188 h 346"/>
                    <a:gd name="T22" fmla="*/ 105 w 390"/>
                    <a:gd name="T23" fmla="*/ 132 h 346"/>
                    <a:gd name="T24" fmla="*/ 195 w 390"/>
                    <a:gd name="T25" fmla="*/ 69 h 346"/>
                    <a:gd name="T26" fmla="*/ 205 w 390"/>
                    <a:gd name="T27" fmla="*/ 11 h 346"/>
                    <a:gd name="T28" fmla="*/ 137 w 390"/>
                    <a:gd name="T29" fmla="*/ 59 h 346"/>
                    <a:gd name="T30" fmla="*/ 78 w 390"/>
                    <a:gd name="T31" fmla="*/ 101 h 346"/>
                    <a:gd name="T32" fmla="*/ 39 w 390"/>
                    <a:gd name="T33" fmla="*/ 129 h 346"/>
                    <a:gd name="T34" fmla="*/ 39 w 390"/>
                    <a:gd name="T35" fmla="*/ 129 h 346"/>
                    <a:gd name="T36" fmla="*/ 39 w 390"/>
                    <a:gd name="T37" fmla="*/ 129 h 346"/>
                    <a:gd name="T38" fmla="*/ 0 w 390"/>
                    <a:gd name="T39" fmla="*/ 279 h 346"/>
                    <a:gd name="T40" fmla="*/ 130 w 390"/>
                    <a:gd name="T41" fmla="*/ 346 h 346"/>
                    <a:gd name="T42" fmla="*/ 140 w 390"/>
                    <a:gd name="T43" fmla="*/ 328 h 346"/>
                    <a:gd name="T44" fmla="*/ 377 w 390"/>
                    <a:gd name="T45" fmla="*/ 231 h 346"/>
                    <a:gd name="T46" fmla="*/ 374 w 390"/>
                    <a:gd name="T47" fmla="*/ 188 h 346"/>
                    <a:gd name="T48" fmla="*/ 331 w 390"/>
                    <a:gd name="T49" fmla="*/ 203 h 346"/>
                    <a:gd name="T50" fmla="*/ 390 w 390"/>
                    <a:gd name="T51" fmla="*/ 152 h 346"/>
                    <a:gd name="T52" fmla="*/ 360 w 390"/>
                    <a:gd name="T53" fmla="*/ 12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90" h="346">
                      <a:moveTo>
                        <a:pt x="360" y="124"/>
                      </a:moveTo>
                      <a:cubicBezTo>
                        <a:pt x="297" y="181"/>
                        <a:pt x="297" y="181"/>
                        <a:pt x="297" y="181"/>
                      </a:cubicBezTo>
                      <a:cubicBezTo>
                        <a:pt x="364" y="103"/>
                        <a:pt x="364" y="103"/>
                        <a:pt x="364" y="103"/>
                      </a:cubicBezTo>
                      <a:cubicBezTo>
                        <a:pt x="332" y="77"/>
                        <a:pt x="332" y="77"/>
                        <a:pt x="332" y="77"/>
                      </a:cubicBezTo>
                      <a:cubicBezTo>
                        <a:pt x="271" y="158"/>
                        <a:pt x="271" y="158"/>
                        <a:pt x="271" y="158"/>
                      </a:cubicBezTo>
                      <a:cubicBezTo>
                        <a:pt x="333" y="56"/>
                        <a:pt x="333" y="56"/>
                        <a:pt x="333" y="56"/>
                      </a:cubicBezTo>
                      <a:cubicBezTo>
                        <a:pt x="235" y="0"/>
                        <a:pt x="235" y="0"/>
                        <a:pt x="235" y="0"/>
                      </a:cubicBezTo>
                      <a:cubicBezTo>
                        <a:pt x="224" y="19"/>
                        <a:pt x="231" y="44"/>
                        <a:pt x="250" y="54"/>
                      </a:cubicBezTo>
                      <a:cubicBezTo>
                        <a:pt x="282" y="73"/>
                        <a:pt x="282" y="73"/>
                        <a:pt x="282" y="73"/>
                      </a:cubicBezTo>
                      <a:cubicBezTo>
                        <a:pt x="201" y="161"/>
                        <a:pt x="201" y="161"/>
                        <a:pt x="201" y="161"/>
                      </a:cubicBezTo>
                      <a:cubicBezTo>
                        <a:pt x="201" y="161"/>
                        <a:pt x="158" y="218"/>
                        <a:pt x="109" y="188"/>
                      </a:cubicBezTo>
                      <a:cubicBezTo>
                        <a:pt x="87" y="174"/>
                        <a:pt x="82" y="151"/>
                        <a:pt x="105" y="132"/>
                      </a:cubicBezTo>
                      <a:cubicBezTo>
                        <a:pt x="195" y="69"/>
                        <a:pt x="195" y="69"/>
                        <a:pt x="195" y="69"/>
                      </a:cubicBezTo>
                      <a:cubicBezTo>
                        <a:pt x="214" y="56"/>
                        <a:pt x="218" y="30"/>
                        <a:pt x="205" y="11"/>
                      </a:cubicBezTo>
                      <a:cubicBezTo>
                        <a:pt x="137" y="59"/>
                        <a:pt x="137" y="59"/>
                        <a:pt x="137" y="59"/>
                      </a:cubicBezTo>
                      <a:cubicBezTo>
                        <a:pt x="78" y="101"/>
                        <a:pt x="78" y="101"/>
                        <a:pt x="78" y="101"/>
                      </a:cubicBezTo>
                      <a:cubicBezTo>
                        <a:pt x="39" y="129"/>
                        <a:pt x="39" y="129"/>
                        <a:pt x="39" y="129"/>
                      </a:cubicBezTo>
                      <a:cubicBezTo>
                        <a:pt x="39" y="129"/>
                        <a:pt x="39" y="129"/>
                        <a:pt x="39" y="129"/>
                      </a:cubicBezTo>
                      <a:cubicBezTo>
                        <a:pt x="39" y="129"/>
                        <a:pt x="39" y="129"/>
                        <a:pt x="39" y="129"/>
                      </a:cubicBezTo>
                      <a:cubicBezTo>
                        <a:pt x="0" y="279"/>
                        <a:pt x="0" y="279"/>
                        <a:pt x="0" y="279"/>
                      </a:cubicBezTo>
                      <a:cubicBezTo>
                        <a:pt x="130" y="346"/>
                        <a:pt x="130" y="346"/>
                        <a:pt x="130" y="346"/>
                      </a:cubicBezTo>
                      <a:cubicBezTo>
                        <a:pt x="140" y="328"/>
                        <a:pt x="140" y="328"/>
                        <a:pt x="140" y="328"/>
                      </a:cubicBezTo>
                      <a:cubicBezTo>
                        <a:pt x="377" y="231"/>
                        <a:pt x="377" y="231"/>
                        <a:pt x="377" y="231"/>
                      </a:cubicBezTo>
                      <a:cubicBezTo>
                        <a:pt x="374" y="188"/>
                        <a:pt x="374" y="188"/>
                        <a:pt x="374" y="188"/>
                      </a:cubicBezTo>
                      <a:cubicBezTo>
                        <a:pt x="331" y="203"/>
                        <a:pt x="331" y="203"/>
                        <a:pt x="331" y="203"/>
                      </a:cubicBezTo>
                      <a:cubicBezTo>
                        <a:pt x="390" y="152"/>
                        <a:pt x="390" y="152"/>
                        <a:pt x="390" y="152"/>
                      </a:cubicBezTo>
                      <a:lnTo>
                        <a:pt x="360" y="124"/>
                      </a:lnTo>
                      <a:close/>
                    </a:path>
                  </a:pathLst>
                </a:custGeom>
                <a:solidFill>
                  <a:srgbClr val="F7A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7" name="Freeform 114"/>
                <p:cNvSpPr>
                  <a:spLocks/>
                </p:cNvSpPr>
                <p:nvPr/>
              </p:nvSpPr>
              <p:spPr bwMode="auto">
                <a:xfrm>
                  <a:off x="1161" y="1641"/>
                  <a:ext cx="97" cy="149"/>
                </a:xfrm>
                <a:custGeom>
                  <a:avLst/>
                  <a:gdLst>
                    <a:gd name="T0" fmla="*/ 97 w 97"/>
                    <a:gd name="T1" fmla="*/ 149 h 149"/>
                    <a:gd name="T2" fmla="*/ 76 w 97"/>
                    <a:gd name="T3" fmla="*/ 39 h 149"/>
                    <a:gd name="T4" fmla="*/ 0 w 97"/>
                    <a:gd name="T5" fmla="*/ 0 h 149"/>
                    <a:gd name="T6" fmla="*/ 0 w 97"/>
                    <a:gd name="T7" fmla="*/ 149 h 149"/>
                    <a:gd name="T8" fmla="*/ 97 w 97"/>
                    <a:gd name="T9" fmla="*/ 149 h 149"/>
                  </a:gdLst>
                  <a:ahLst/>
                  <a:cxnLst>
                    <a:cxn ang="0">
                      <a:pos x="T0" y="T1"/>
                    </a:cxn>
                    <a:cxn ang="0">
                      <a:pos x="T2" y="T3"/>
                    </a:cxn>
                    <a:cxn ang="0">
                      <a:pos x="T4" y="T5"/>
                    </a:cxn>
                    <a:cxn ang="0">
                      <a:pos x="T6" y="T7"/>
                    </a:cxn>
                    <a:cxn ang="0">
                      <a:pos x="T8" y="T9"/>
                    </a:cxn>
                  </a:cxnLst>
                  <a:rect l="0" t="0" r="r" b="b"/>
                  <a:pathLst>
                    <a:path w="97" h="149">
                      <a:moveTo>
                        <a:pt x="97" y="149"/>
                      </a:moveTo>
                      <a:lnTo>
                        <a:pt x="76" y="39"/>
                      </a:lnTo>
                      <a:lnTo>
                        <a:pt x="0" y="0"/>
                      </a:lnTo>
                      <a:lnTo>
                        <a:pt x="0" y="149"/>
                      </a:lnTo>
                      <a:lnTo>
                        <a:pt x="97" y="149"/>
                      </a:lnTo>
                      <a:close/>
                    </a:path>
                  </a:pathLst>
                </a:custGeom>
                <a:solidFill>
                  <a:srgbClr val="00B3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8" name="Freeform 115"/>
                <p:cNvSpPr>
                  <a:spLocks/>
                </p:cNvSpPr>
                <p:nvPr/>
              </p:nvSpPr>
              <p:spPr bwMode="auto">
                <a:xfrm>
                  <a:off x="1162" y="1623"/>
                  <a:ext cx="83" cy="56"/>
                </a:xfrm>
                <a:custGeom>
                  <a:avLst/>
                  <a:gdLst>
                    <a:gd name="T0" fmla="*/ 83 w 83"/>
                    <a:gd name="T1" fmla="*/ 37 h 56"/>
                    <a:gd name="T2" fmla="*/ 73 w 83"/>
                    <a:gd name="T3" fmla="*/ 56 h 56"/>
                    <a:gd name="T4" fmla="*/ 0 w 83"/>
                    <a:gd name="T5" fmla="*/ 18 h 56"/>
                    <a:gd name="T6" fmla="*/ 10 w 83"/>
                    <a:gd name="T7" fmla="*/ 0 h 56"/>
                    <a:gd name="T8" fmla="*/ 83 w 83"/>
                    <a:gd name="T9" fmla="*/ 37 h 56"/>
                  </a:gdLst>
                  <a:ahLst/>
                  <a:cxnLst>
                    <a:cxn ang="0">
                      <a:pos x="T0" y="T1"/>
                    </a:cxn>
                    <a:cxn ang="0">
                      <a:pos x="T2" y="T3"/>
                    </a:cxn>
                    <a:cxn ang="0">
                      <a:pos x="T4" y="T5"/>
                    </a:cxn>
                    <a:cxn ang="0">
                      <a:pos x="T6" y="T7"/>
                    </a:cxn>
                    <a:cxn ang="0">
                      <a:pos x="T8" y="T9"/>
                    </a:cxn>
                  </a:cxnLst>
                  <a:rect l="0" t="0" r="r" b="b"/>
                  <a:pathLst>
                    <a:path w="83" h="56">
                      <a:moveTo>
                        <a:pt x="83" y="37"/>
                      </a:moveTo>
                      <a:lnTo>
                        <a:pt x="73" y="56"/>
                      </a:lnTo>
                      <a:lnTo>
                        <a:pt x="0" y="18"/>
                      </a:lnTo>
                      <a:lnTo>
                        <a:pt x="10" y="0"/>
                      </a:lnTo>
                      <a:lnTo>
                        <a:pt x="83"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69" name="Freeform 116"/>
                <p:cNvSpPr>
                  <a:spLocks/>
                </p:cNvSpPr>
                <p:nvPr/>
              </p:nvSpPr>
              <p:spPr bwMode="auto">
                <a:xfrm>
                  <a:off x="665" y="1570"/>
                  <a:ext cx="109" cy="218"/>
                </a:xfrm>
                <a:custGeom>
                  <a:avLst/>
                  <a:gdLst>
                    <a:gd name="T0" fmla="*/ 154 w 233"/>
                    <a:gd name="T1" fmla="*/ 463 h 463"/>
                    <a:gd name="T2" fmla="*/ 232 w 233"/>
                    <a:gd name="T3" fmla="*/ 354 h 463"/>
                    <a:gd name="T4" fmla="*/ 233 w 233"/>
                    <a:gd name="T5" fmla="*/ 193 h 463"/>
                    <a:gd name="T6" fmla="*/ 194 w 233"/>
                    <a:gd name="T7" fmla="*/ 225 h 463"/>
                    <a:gd name="T8" fmla="*/ 194 w 233"/>
                    <a:gd name="T9" fmla="*/ 313 h 463"/>
                    <a:gd name="T10" fmla="*/ 161 w 233"/>
                    <a:gd name="T11" fmla="*/ 336 h 463"/>
                    <a:gd name="T12" fmla="*/ 137 w 233"/>
                    <a:gd name="T13" fmla="*/ 264 h 463"/>
                    <a:gd name="T14" fmla="*/ 158 w 233"/>
                    <a:gd name="T15" fmla="*/ 168 h 463"/>
                    <a:gd name="T16" fmla="*/ 188 w 233"/>
                    <a:gd name="T17" fmla="*/ 173 h 463"/>
                    <a:gd name="T18" fmla="*/ 221 w 233"/>
                    <a:gd name="T19" fmla="*/ 143 h 463"/>
                    <a:gd name="T20" fmla="*/ 145 w 233"/>
                    <a:gd name="T21" fmla="*/ 131 h 463"/>
                    <a:gd name="T22" fmla="*/ 107 w 233"/>
                    <a:gd name="T23" fmla="*/ 217 h 463"/>
                    <a:gd name="T24" fmla="*/ 132 w 233"/>
                    <a:gd name="T25" fmla="*/ 141 h 463"/>
                    <a:gd name="T26" fmla="*/ 189 w 233"/>
                    <a:gd name="T27" fmla="*/ 55 h 463"/>
                    <a:gd name="T28" fmla="*/ 181 w 233"/>
                    <a:gd name="T29" fmla="*/ 11 h 463"/>
                    <a:gd name="T30" fmla="*/ 100 w 233"/>
                    <a:gd name="T31" fmla="*/ 132 h 463"/>
                    <a:gd name="T32" fmla="*/ 80 w 233"/>
                    <a:gd name="T33" fmla="*/ 211 h 463"/>
                    <a:gd name="T34" fmla="*/ 88 w 233"/>
                    <a:gd name="T35" fmla="*/ 144 h 463"/>
                    <a:gd name="T36" fmla="*/ 136 w 233"/>
                    <a:gd name="T37" fmla="*/ 42 h 463"/>
                    <a:gd name="T38" fmla="*/ 121 w 233"/>
                    <a:gd name="T39" fmla="*/ 0 h 463"/>
                    <a:gd name="T40" fmla="*/ 57 w 233"/>
                    <a:gd name="T41" fmla="*/ 137 h 463"/>
                    <a:gd name="T42" fmla="*/ 57 w 233"/>
                    <a:gd name="T43" fmla="*/ 137 h 463"/>
                    <a:gd name="T44" fmla="*/ 51 w 233"/>
                    <a:gd name="T45" fmla="*/ 199 h 463"/>
                    <a:gd name="T46" fmla="*/ 41 w 233"/>
                    <a:gd name="T47" fmla="*/ 164 h 463"/>
                    <a:gd name="T48" fmla="*/ 61 w 233"/>
                    <a:gd name="T49" fmla="*/ 103 h 463"/>
                    <a:gd name="T50" fmla="*/ 40 w 233"/>
                    <a:gd name="T51" fmla="*/ 63 h 463"/>
                    <a:gd name="T52" fmla="*/ 6 w 233"/>
                    <a:gd name="T53" fmla="*/ 170 h 463"/>
                    <a:gd name="T54" fmla="*/ 6 w 233"/>
                    <a:gd name="T55" fmla="*/ 170 h 463"/>
                    <a:gd name="T56" fmla="*/ 6 w 233"/>
                    <a:gd name="T57" fmla="*/ 170 h 463"/>
                    <a:gd name="T58" fmla="*/ 63 w 233"/>
                    <a:gd name="T59" fmla="*/ 376 h 463"/>
                    <a:gd name="T60" fmla="*/ 0 w 233"/>
                    <a:gd name="T61" fmla="*/ 462 h 463"/>
                    <a:gd name="T62" fmla="*/ 154 w 233"/>
                    <a:gd name="T63" fmla="*/ 463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3" h="463">
                      <a:moveTo>
                        <a:pt x="154" y="463"/>
                      </a:moveTo>
                      <a:cubicBezTo>
                        <a:pt x="232" y="354"/>
                        <a:pt x="232" y="354"/>
                        <a:pt x="232" y="354"/>
                      </a:cubicBezTo>
                      <a:cubicBezTo>
                        <a:pt x="233" y="193"/>
                        <a:pt x="233" y="193"/>
                        <a:pt x="233" y="193"/>
                      </a:cubicBezTo>
                      <a:cubicBezTo>
                        <a:pt x="214" y="193"/>
                        <a:pt x="195" y="207"/>
                        <a:pt x="194" y="225"/>
                      </a:cubicBezTo>
                      <a:cubicBezTo>
                        <a:pt x="194" y="313"/>
                        <a:pt x="194" y="313"/>
                        <a:pt x="194" y="313"/>
                      </a:cubicBezTo>
                      <a:cubicBezTo>
                        <a:pt x="194" y="313"/>
                        <a:pt x="182" y="323"/>
                        <a:pt x="161" y="336"/>
                      </a:cubicBezTo>
                      <a:cubicBezTo>
                        <a:pt x="119" y="318"/>
                        <a:pt x="137" y="264"/>
                        <a:pt x="137" y="264"/>
                      </a:cubicBezTo>
                      <a:cubicBezTo>
                        <a:pt x="158" y="168"/>
                        <a:pt x="158" y="168"/>
                        <a:pt x="158" y="168"/>
                      </a:cubicBezTo>
                      <a:cubicBezTo>
                        <a:pt x="188" y="173"/>
                        <a:pt x="188" y="173"/>
                        <a:pt x="188" y="173"/>
                      </a:cubicBezTo>
                      <a:cubicBezTo>
                        <a:pt x="205" y="174"/>
                        <a:pt x="220" y="160"/>
                        <a:pt x="221" y="143"/>
                      </a:cubicBezTo>
                      <a:cubicBezTo>
                        <a:pt x="145" y="131"/>
                        <a:pt x="145" y="131"/>
                        <a:pt x="145" y="131"/>
                      </a:cubicBezTo>
                      <a:cubicBezTo>
                        <a:pt x="107" y="217"/>
                        <a:pt x="107" y="217"/>
                        <a:pt x="107" y="217"/>
                      </a:cubicBezTo>
                      <a:cubicBezTo>
                        <a:pt x="132" y="141"/>
                        <a:pt x="132" y="141"/>
                        <a:pt x="132" y="141"/>
                      </a:cubicBezTo>
                      <a:cubicBezTo>
                        <a:pt x="189" y="55"/>
                        <a:pt x="189" y="55"/>
                        <a:pt x="189" y="55"/>
                      </a:cubicBezTo>
                      <a:cubicBezTo>
                        <a:pt x="199" y="40"/>
                        <a:pt x="195" y="21"/>
                        <a:pt x="181" y="11"/>
                      </a:cubicBezTo>
                      <a:cubicBezTo>
                        <a:pt x="100" y="132"/>
                        <a:pt x="100" y="132"/>
                        <a:pt x="100" y="132"/>
                      </a:cubicBezTo>
                      <a:cubicBezTo>
                        <a:pt x="80" y="211"/>
                        <a:pt x="80" y="211"/>
                        <a:pt x="80" y="211"/>
                      </a:cubicBezTo>
                      <a:cubicBezTo>
                        <a:pt x="88" y="144"/>
                        <a:pt x="88" y="144"/>
                        <a:pt x="88" y="144"/>
                      </a:cubicBezTo>
                      <a:cubicBezTo>
                        <a:pt x="136" y="42"/>
                        <a:pt x="136" y="42"/>
                        <a:pt x="136" y="42"/>
                      </a:cubicBezTo>
                      <a:cubicBezTo>
                        <a:pt x="143" y="26"/>
                        <a:pt x="136" y="7"/>
                        <a:pt x="121" y="0"/>
                      </a:cubicBezTo>
                      <a:cubicBezTo>
                        <a:pt x="57" y="137"/>
                        <a:pt x="57" y="137"/>
                        <a:pt x="57" y="137"/>
                      </a:cubicBezTo>
                      <a:cubicBezTo>
                        <a:pt x="57" y="137"/>
                        <a:pt x="57" y="137"/>
                        <a:pt x="57" y="137"/>
                      </a:cubicBezTo>
                      <a:cubicBezTo>
                        <a:pt x="51" y="199"/>
                        <a:pt x="51" y="199"/>
                        <a:pt x="51" y="199"/>
                      </a:cubicBezTo>
                      <a:cubicBezTo>
                        <a:pt x="41" y="164"/>
                        <a:pt x="41" y="164"/>
                        <a:pt x="41" y="164"/>
                      </a:cubicBezTo>
                      <a:cubicBezTo>
                        <a:pt x="61" y="103"/>
                        <a:pt x="61" y="103"/>
                        <a:pt x="61" y="103"/>
                      </a:cubicBezTo>
                      <a:cubicBezTo>
                        <a:pt x="66" y="86"/>
                        <a:pt x="57" y="68"/>
                        <a:pt x="40" y="63"/>
                      </a:cubicBezTo>
                      <a:cubicBezTo>
                        <a:pt x="6" y="170"/>
                        <a:pt x="6" y="170"/>
                        <a:pt x="6" y="170"/>
                      </a:cubicBezTo>
                      <a:cubicBezTo>
                        <a:pt x="6" y="170"/>
                        <a:pt x="6" y="170"/>
                        <a:pt x="6" y="170"/>
                      </a:cubicBezTo>
                      <a:cubicBezTo>
                        <a:pt x="6" y="170"/>
                        <a:pt x="6" y="170"/>
                        <a:pt x="6" y="170"/>
                      </a:cubicBezTo>
                      <a:cubicBezTo>
                        <a:pt x="63" y="376"/>
                        <a:pt x="63" y="376"/>
                        <a:pt x="63" y="376"/>
                      </a:cubicBezTo>
                      <a:cubicBezTo>
                        <a:pt x="0" y="462"/>
                        <a:pt x="0" y="462"/>
                        <a:pt x="0" y="462"/>
                      </a:cubicBezTo>
                      <a:lnTo>
                        <a:pt x="154" y="463"/>
                      </a:lnTo>
                      <a:close/>
                    </a:path>
                  </a:pathLst>
                </a:custGeom>
                <a:solidFill>
                  <a:srgbClr val="F7A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0" name="Freeform 117"/>
                <p:cNvSpPr>
                  <a:spLocks/>
                </p:cNvSpPr>
                <p:nvPr/>
              </p:nvSpPr>
              <p:spPr bwMode="auto">
                <a:xfrm>
                  <a:off x="688" y="1647"/>
                  <a:ext cx="18" cy="8"/>
                </a:xfrm>
                <a:custGeom>
                  <a:avLst/>
                  <a:gdLst>
                    <a:gd name="T0" fmla="*/ 0 w 18"/>
                    <a:gd name="T1" fmla="*/ 0 h 8"/>
                    <a:gd name="T2" fmla="*/ 18 w 18"/>
                    <a:gd name="T3" fmla="*/ 1 h 8"/>
                    <a:gd name="T4" fmla="*/ 17 w 18"/>
                    <a:gd name="T5" fmla="*/ 8 h 8"/>
                    <a:gd name="T6" fmla="*/ 0 w 18"/>
                    <a:gd name="T7" fmla="*/ 7 h 8"/>
                    <a:gd name="T8" fmla="*/ 0 w 18"/>
                    <a:gd name="T9" fmla="*/ 0 h 8"/>
                  </a:gdLst>
                  <a:ahLst/>
                  <a:cxnLst>
                    <a:cxn ang="0">
                      <a:pos x="T0" y="T1"/>
                    </a:cxn>
                    <a:cxn ang="0">
                      <a:pos x="T2" y="T3"/>
                    </a:cxn>
                    <a:cxn ang="0">
                      <a:pos x="T4" y="T5"/>
                    </a:cxn>
                    <a:cxn ang="0">
                      <a:pos x="T6" y="T7"/>
                    </a:cxn>
                    <a:cxn ang="0">
                      <a:pos x="T8" y="T9"/>
                    </a:cxn>
                  </a:cxnLst>
                  <a:rect l="0" t="0" r="r" b="b"/>
                  <a:pathLst>
                    <a:path w="18" h="8">
                      <a:moveTo>
                        <a:pt x="0" y="0"/>
                      </a:moveTo>
                      <a:lnTo>
                        <a:pt x="18" y="1"/>
                      </a:lnTo>
                      <a:lnTo>
                        <a:pt x="17" y="8"/>
                      </a:lnTo>
                      <a:lnTo>
                        <a:pt x="0" y="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1" name="Freeform 118"/>
                <p:cNvSpPr>
                  <a:spLocks/>
                </p:cNvSpPr>
                <p:nvPr/>
              </p:nvSpPr>
              <p:spPr bwMode="auto">
                <a:xfrm>
                  <a:off x="1318" y="744"/>
                  <a:ext cx="154" cy="247"/>
                </a:xfrm>
                <a:custGeom>
                  <a:avLst/>
                  <a:gdLst>
                    <a:gd name="T0" fmla="*/ 0 w 326"/>
                    <a:gd name="T1" fmla="*/ 524 h 524"/>
                    <a:gd name="T2" fmla="*/ 126 w 326"/>
                    <a:gd name="T3" fmla="*/ 524 h 524"/>
                    <a:gd name="T4" fmla="*/ 125 w 326"/>
                    <a:gd name="T5" fmla="*/ 366 h 524"/>
                    <a:gd name="T6" fmla="*/ 291 w 326"/>
                    <a:gd name="T7" fmla="*/ 233 h 524"/>
                    <a:gd name="T8" fmla="*/ 291 w 326"/>
                    <a:gd name="T9" fmla="*/ 233 h 524"/>
                    <a:gd name="T10" fmla="*/ 291 w 326"/>
                    <a:gd name="T11" fmla="*/ 233 h 524"/>
                    <a:gd name="T12" fmla="*/ 326 w 326"/>
                    <a:gd name="T13" fmla="*/ 126 h 524"/>
                    <a:gd name="T14" fmla="*/ 286 w 326"/>
                    <a:gd name="T15" fmla="*/ 146 h 524"/>
                    <a:gd name="T16" fmla="*/ 267 w 326"/>
                    <a:gd name="T17" fmla="*/ 207 h 524"/>
                    <a:gd name="T18" fmla="*/ 238 w 326"/>
                    <a:gd name="T19" fmla="*/ 230 h 524"/>
                    <a:gd name="T20" fmla="*/ 269 w 326"/>
                    <a:gd name="T21" fmla="*/ 176 h 524"/>
                    <a:gd name="T22" fmla="*/ 269 w 326"/>
                    <a:gd name="T23" fmla="*/ 176 h 524"/>
                    <a:gd name="T24" fmla="*/ 298 w 326"/>
                    <a:gd name="T25" fmla="*/ 27 h 524"/>
                    <a:gd name="T26" fmla="*/ 261 w 326"/>
                    <a:gd name="T27" fmla="*/ 53 h 524"/>
                    <a:gd name="T28" fmla="*/ 239 w 326"/>
                    <a:gd name="T29" fmla="*/ 163 h 524"/>
                    <a:gd name="T30" fmla="*/ 207 w 326"/>
                    <a:gd name="T31" fmla="*/ 222 h 524"/>
                    <a:gd name="T32" fmla="*/ 237 w 326"/>
                    <a:gd name="T33" fmla="*/ 146 h 524"/>
                    <a:gd name="T34" fmla="*/ 242 w 326"/>
                    <a:gd name="T35" fmla="*/ 1 h 524"/>
                    <a:gd name="T36" fmla="*/ 210 w 326"/>
                    <a:gd name="T37" fmla="*/ 32 h 524"/>
                    <a:gd name="T38" fmla="*/ 206 w 326"/>
                    <a:gd name="T39" fmla="*/ 135 h 524"/>
                    <a:gd name="T40" fmla="*/ 182 w 326"/>
                    <a:gd name="T41" fmla="*/ 212 h 524"/>
                    <a:gd name="T42" fmla="*/ 202 w 326"/>
                    <a:gd name="T43" fmla="*/ 119 h 524"/>
                    <a:gd name="T44" fmla="*/ 133 w 326"/>
                    <a:gd name="T45" fmla="*/ 85 h 524"/>
                    <a:gd name="T46" fmla="*/ 142 w 326"/>
                    <a:gd name="T47" fmla="*/ 128 h 524"/>
                    <a:gd name="T48" fmla="*/ 169 w 326"/>
                    <a:gd name="T49" fmla="*/ 142 h 524"/>
                    <a:gd name="T50" fmla="*/ 130 w 326"/>
                    <a:gd name="T51" fmla="*/ 232 h 524"/>
                    <a:gd name="T52" fmla="*/ 68 w 326"/>
                    <a:gd name="T53" fmla="*/ 277 h 524"/>
                    <a:gd name="T54" fmla="*/ 55 w 326"/>
                    <a:gd name="T55" fmla="*/ 238 h 524"/>
                    <a:gd name="T56" fmla="*/ 106 w 326"/>
                    <a:gd name="T57" fmla="*/ 167 h 524"/>
                    <a:gd name="T58" fmla="*/ 94 w 326"/>
                    <a:gd name="T59" fmla="*/ 119 h 524"/>
                    <a:gd name="T60" fmla="*/ 0 w 326"/>
                    <a:gd name="T61" fmla="*/ 249 h 524"/>
                    <a:gd name="T62" fmla="*/ 0 w 326"/>
                    <a:gd name="T63" fmla="*/ 5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6" h="524">
                      <a:moveTo>
                        <a:pt x="0" y="524"/>
                      </a:moveTo>
                      <a:cubicBezTo>
                        <a:pt x="126" y="524"/>
                        <a:pt x="126" y="524"/>
                        <a:pt x="126" y="524"/>
                      </a:cubicBezTo>
                      <a:cubicBezTo>
                        <a:pt x="125" y="366"/>
                        <a:pt x="125" y="366"/>
                        <a:pt x="125" y="366"/>
                      </a:cubicBezTo>
                      <a:cubicBezTo>
                        <a:pt x="291" y="233"/>
                        <a:pt x="291" y="233"/>
                        <a:pt x="291" y="233"/>
                      </a:cubicBezTo>
                      <a:cubicBezTo>
                        <a:pt x="291" y="233"/>
                        <a:pt x="291" y="233"/>
                        <a:pt x="291" y="233"/>
                      </a:cubicBezTo>
                      <a:cubicBezTo>
                        <a:pt x="291" y="233"/>
                        <a:pt x="291" y="233"/>
                        <a:pt x="291" y="233"/>
                      </a:cubicBezTo>
                      <a:cubicBezTo>
                        <a:pt x="326" y="126"/>
                        <a:pt x="326" y="126"/>
                        <a:pt x="326" y="126"/>
                      </a:cubicBezTo>
                      <a:cubicBezTo>
                        <a:pt x="310" y="120"/>
                        <a:pt x="292" y="129"/>
                        <a:pt x="286" y="146"/>
                      </a:cubicBezTo>
                      <a:cubicBezTo>
                        <a:pt x="267" y="207"/>
                        <a:pt x="267" y="207"/>
                        <a:pt x="267" y="207"/>
                      </a:cubicBezTo>
                      <a:cubicBezTo>
                        <a:pt x="238" y="230"/>
                        <a:pt x="238" y="230"/>
                        <a:pt x="238" y="230"/>
                      </a:cubicBezTo>
                      <a:cubicBezTo>
                        <a:pt x="269" y="176"/>
                        <a:pt x="269" y="176"/>
                        <a:pt x="269" y="176"/>
                      </a:cubicBezTo>
                      <a:cubicBezTo>
                        <a:pt x="269" y="176"/>
                        <a:pt x="269" y="176"/>
                        <a:pt x="269" y="176"/>
                      </a:cubicBezTo>
                      <a:cubicBezTo>
                        <a:pt x="298" y="27"/>
                        <a:pt x="298" y="27"/>
                        <a:pt x="298" y="27"/>
                      </a:cubicBezTo>
                      <a:cubicBezTo>
                        <a:pt x="280" y="24"/>
                        <a:pt x="264" y="35"/>
                        <a:pt x="261" y="53"/>
                      </a:cubicBezTo>
                      <a:cubicBezTo>
                        <a:pt x="239" y="163"/>
                        <a:pt x="239" y="163"/>
                        <a:pt x="239" y="163"/>
                      </a:cubicBezTo>
                      <a:cubicBezTo>
                        <a:pt x="207" y="222"/>
                        <a:pt x="207" y="222"/>
                        <a:pt x="207" y="222"/>
                      </a:cubicBezTo>
                      <a:cubicBezTo>
                        <a:pt x="237" y="146"/>
                        <a:pt x="237" y="146"/>
                        <a:pt x="237" y="146"/>
                      </a:cubicBezTo>
                      <a:cubicBezTo>
                        <a:pt x="242" y="1"/>
                        <a:pt x="242" y="1"/>
                        <a:pt x="242" y="1"/>
                      </a:cubicBezTo>
                      <a:cubicBezTo>
                        <a:pt x="225" y="0"/>
                        <a:pt x="210" y="14"/>
                        <a:pt x="210" y="32"/>
                      </a:cubicBezTo>
                      <a:cubicBezTo>
                        <a:pt x="206" y="135"/>
                        <a:pt x="206" y="135"/>
                        <a:pt x="206" y="135"/>
                      </a:cubicBezTo>
                      <a:cubicBezTo>
                        <a:pt x="182" y="212"/>
                        <a:pt x="182" y="212"/>
                        <a:pt x="182" y="212"/>
                      </a:cubicBezTo>
                      <a:cubicBezTo>
                        <a:pt x="202" y="119"/>
                        <a:pt x="202" y="119"/>
                        <a:pt x="202" y="119"/>
                      </a:cubicBezTo>
                      <a:cubicBezTo>
                        <a:pt x="133" y="85"/>
                        <a:pt x="133" y="85"/>
                        <a:pt x="133" y="85"/>
                      </a:cubicBezTo>
                      <a:cubicBezTo>
                        <a:pt x="123" y="99"/>
                        <a:pt x="127" y="119"/>
                        <a:pt x="142" y="128"/>
                      </a:cubicBezTo>
                      <a:cubicBezTo>
                        <a:pt x="169" y="142"/>
                        <a:pt x="169" y="142"/>
                        <a:pt x="169" y="142"/>
                      </a:cubicBezTo>
                      <a:cubicBezTo>
                        <a:pt x="130" y="232"/>
                        <a:pt x="130" y="232"/>
                        <a:pt x="130" y="232"/>
                      </a:cubicBezTo>
                      <a:cubicBezTo>
                        <a:pt x="130" y="232"/>
                        <a:pt x="113" y="286"/>
                        <a:pt x="68" y="277"/>
                      </a:cubicBezTo>
                      <a:cubicBezTo>
                        <a:pt x="59" y="253"/>
                        <a:pt x="55" y="238"/>
                        <a:pt x="55" y="238"/>
                      </a:cubicBezTo>
                      <a:cubicBezTo>
                        <a:pt x="106" y="167"/>
                        <a:pt x="106" y="167"/>
                        <a:pt x="106" y="167"/>
                      </a:cubicBezTo>
                      <a:cubicBezTo>
                        <a:pt x="117" y="152"/>
                        <a:pt x="109" y="129"/>
                        <a:pt x="94" y="119"/>
                      </a:cubicBezTo>
                      <a:cubicBezTo>
                        <a:pt x="0" y="249"/>
                        <a:pt x="0" y="249"/>
                        <a:pt x="0" y="249"/>
                      </a:cubicBezTo>
                      <a:lnTo>
                        <a:pt x="0" y="524"/>
                      </a:lnTo>
                      <a:close/>
                    </a:path>
                  </a:pathLst>
                </a:custGeom>
                <a:solidFill>
                  <a:srgbClr val="F7A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2" name="Freeform 119"/>
                <p:cNvSpPr>
                  <a:spLocks/>
                </p:cNvSpPr>
                <p:nvPr/>
              </p:nvSpPr>
              <p:spPr bwMode="auto">
                <a:xfrm>
                  <a:off x="1422" y="829"/>
                  <a:ext cx="19" cy="16"/>
                </a:xfrm>
                <a:custGeom>
                  <a:avLst/>
                  <a:gdLst>
                    <a:gd name="T0" fmla="*/ 19 w 19"/>
                    <a:gd name="T1" fmla="*/ 10 h 16"/>
                    <a:gd name="T2" fmla="*/ 3 w 19"/>
                    <a:gd name="T3" fmla="*/ 0 h 16"/>
                    <a:gd name="T4" fmla="*/ 0 w 19"/>
                    <a:gd name="T5" fmla="*/ 6 h 16"/>
                    <a:gd name="T6" fmla="*/ 15 w 19"/>
                    <a:gd name="T7" fmla="*/ 16 h 16"/>
                    <a:gd name="T8" fmla="*/ 19 w 19"/>
                    <a:gd name="T9" fmla="*/ 10 h 16"/>
                  </a:gdLst>
                  <a:ahLst/>
                  <a:cxnLst>
                    <a:cxn ang="0">
                      <a:pos x="T0" y="T1"/>
                    </a:cxn>
                    <a:cxn ang="0">
                      <a:pos x="T2" y="T3"/>
                    </a:cxn>
                    <a:cxn ang="0">
                      <a:pos x="T4" y="T5"/>
                    </a:cxn>
                    <a:cxn ang="0">
                      <a:pos x="T6" y="T7"/>
                    </a:cxn>
                    <a:cxn ang="0">
                      <a:pos x="T8" y="T9"/>
                    </a:cxn>
                  </a:cxnLst>
                  <a:rect l="0" t="0" r="r" b="b"/>
                  <a:pathLst>
                    <a:path w="19" h="16">
                      <a:moveTo>
                        <a:pt x="19" y="10"/>
                      </a:moveTo>
                      <a:lnTo>
                        <a:pt x="3" y="0"/>
                      </a:lnTo>
                      <a:lnTo>
                        <a:pt x="0" y="6"/>
                      </a:lnTo>
                      <a:lnTo>
                        <a:pt x="15" y="16"/>
                      </a:lnTo>
                      <a:lnTo>
                        <a:pt x="19"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3" name="Freeform 120"/>
                <p:cNvSpPr>
                  <a:spLocks noEditPoints="1"/>
                </p:cNvSpPr>
                <p:nvPr/>
              </p:nvSpPr>
              <p:spPr bwMode="auto">
                <a:xfrm>
                  <a:off x="1311" y="955"/>
                  <a:ext cx="74" cy="15"/>
                </a:xfrm>
                <a:custGeom>
                  <a:avLst/>
                  <a:gdLst>
                    <a:gd name="T0" fmla="*/ 32 w 157"/>
                    <a:gd name="T1" fmla="*/ 16 h 33"/>
                    <a:gd name="T2" fmla="*/ 16 w 157"/>
                    <a:gd name="T3" fmla="*/ 0 h 33"/>
                    <a:gd name="T4" fmla="*/ 0 w 157"/>
                    <a:gd name="T5" fmla="*/ 16 h 33"/>
                    <a:gd name="T6" fmla="*/ 16 w 157"/>
                    <a:gd name="T7" fmla="*/ 31 h 33"/>
                    <a:gd name="T8" fmla="*/ 32 w 157"/>
                    <a:gd name="T9" fmla="*/ 16 h 33"/>
                    <a:gd name="T10" fmla="*/ 63 w 157"/>
                    <a:gd name="T11" fmla="*/ 16 h 33"/>
                    <a:gd name="T12" fmla="*/ 47 w 157"/>
                    <a:gd name="T13" fmla="*/ 0 h 33"/>
                    <a:gd name="T14" fmla="*/ 32 w 157"/>
                    <a:gd name="T15" fmla="*/ 16 h 33"/>
                    <a:gd name="T16" fmla="*/ 47 w 157"/>
                    <a:gd name="T17" fmla="*/ 32 h 33"/>
                    <a:gd name="T18" fmla="*/ 63 w 157"/>
                    <a:gd name="T19" fmla="*/ 16 h 33"/>
                    <a:gd name="T20" fmla="*/ 94 w 157"/>
                    <a:gd name="T21" fmla="*/ 17 h 33"/>
                    <a:gd name="T22" fmla="*/ 79 w 157"/>
                    <a:gd name="T23" fmla="*/ 1 h 33"/>
                    <a:gd name="T24" fmla="*/ 63 w 157"/>
                    <a:gd name="T25" fmla="*/ 16 h 33"/>
                    <a:gd name="T26" fmla="*/ 78 w 157"/>
                    <a:gd name="T27" fmla="*/ 32 h 33"/>
                    <a:gd name="T28" fmla="*/ 94 w 157"/>
                    <a:gd name="T29" fmla="*/ 17 h 33"/>
                    <a:gd name="T30" fmla="*/ 126 w 157"/>
                    <a:gd name="T31" fmla="*/ 17 h 33"/>
                    <a:gd name="T32" fmla="*/ 110 w 157"/>
                    <a:gd name="T33" fmla="*/ 1 h 33"/>
                    <a:gd name="T34" fmla="*/ 94 w 157"/>
                    <a:gd name="T35" fmla="*/ 17 h 33"/>
                    <a:gd name="T36" fmla="*/ 110 w 157"/>
                    <a:gd name="T37" fmla="*/ 32 h 33"/>
                    <a:gd name="T38" fmla="*/ 126 w 157"/>
                    <a:gd name="T39" fmla="*/ 17 h 33"/>
                    <a:gd name="T40" fmla="*/ 157 w 157"/>
                    <a:gd name="T41" fmla="*/ 17 h 33"/>
                    <a:gd name="T42" fmla="*/ 141 w 157"/>
                    <a:gd name="T43" fmla="*/ 1 h 33"/>
                    <a:gd name="T44" fmla="*/ 126 w 157"/>
                    <a:gd name="T45" fmla="*/ 17 h 33"/>
                    <a:gd name="T46" fmla="*/ 141 w 157"/>
                    <a:gd name="T47" fmla="*/ 33 h 33"/>
                    <a:gd name="T48" fmla="*/ 157 w 157"/>
                    <a:gd name="T49" fmla="*/ 1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7" h="33">
                      <a:moveTo>
                        <a:pt x="32" y="16"/>
                      </a:moveTo>
                      <a:cubicBezTo>
                        <a:pt x="32" y="7"/>
                        <a:pt x="25" y="0"/>
                        <a:pt x="16" y="0"/>
                      </a:cubicBezTo>
                      <a:cubicBezTo>
                        <a:pt x="8" y="0"/>
                        <a:pt x="0" y="7"/>
                        <a:pt x="0" y="16"/>
                      </a:cubicBezTo>
                      <a:cubicBezTo>
                        <a:pt x="0" y="24"/>
                        <a:pt x="7" y="31"/>
                        <a:pt x="16" y="31"/>
                      </a:cubicBezTo>
                      <a:cubicBezTo>
                        <a:pt x="25" y="32"/>
                        <a:pt x="32" y="25"/>
                        <a:pt x="32" y="16"/>
                      </a:cubicBezTo>
                      <a:moveTo>
                        <a:pt x="63" y="16"/>
                      </a:moveTo>
                      <a:cubicBezTo>
                        <a:pt x="63" y="8"/>
                        <a:pt x="56" y="1"/>
                        <a:pt x="47" y="0"/>
                      </a:cubicBezTo>
                      <a:cubicBezTo>
                        <a:pt x="39" y="0"/>
                        <a:pt x="32" y="7"/>
                        <a:pt x="32" y="16"/>
                      </a:cubicBezTo>
                      <a:cubicBezTo>
                        <a:pt x="32" y="25"/>
                        <a:pt x="39" y="32"/>
                        <a:pt x="47" y="32"/>
                      </a:cubicBezTo>
                      <a:cubicBezTo>
                        <a:pt x="56" y="32"/>
                        <a:pt x="63" y="25"/>
                        <a:pt x="63" y="16"/>
                      </a:cubicBezTo>
                      <a:moveTo>
                        <a:pt x="94" y="17"/>
                      </a:moveTo>
                      <a:cubicBezTo>
                        <a:pt x="94" y="8"/>
                        <a:pt x="87" y="1"/>
                        <a:pt x="79" y="1"/>
                      </a:cubicBezTo>
                      <a:cubicBezTo>
                        <a:pt x="70" y="1"/>
                        <a:pt x="63" y="8"/>
                        <a:pt x="63" y="16"/>
                      </a:cubicBezTo>
                      <a:cubicBezTo>
                        <a:pt x="63" y="25"/>
                        <a:pt x="70" y="32"/>
                        <a:pt x="78" y="32"/>
                      </a:cubicBezTo>
                      <a:cubicBezTo>
                        <a:pt x="87" y="32"/>
                        <a:pt x="94" y="25"/>
                        <a:pt x="94" y="17"/>
                      </a:cubicBezTo>
                      <a:moveTo>
                        <a:pt x="126" y="17"/>
                      </a:moveTo>
                      <a:cubicBezTo>
                        <a:pt x="126" y="8"/>
                        <a:pt x="119" y="1"/>
                        <a:pt x="110" y="1"/>
                      </a:cubicBezTo>
                      <a:cubicBezTo>
                        <a:pt x="101" y="1"/>
                        <a:pt x="94" y="8"/>
                        <a:pt x="94" y="17"/>
                      </a:cubicBezTo>
                      <a:cubicBezTo>
                        <a:pt x="94" y="25"/>
                        <a:pt x="101" y="32"/>
                        <a:pt x="110" y="32"/>
                      </a:cubicBezTo>
                      <a:cubicBezTo>
                        <a:pt x="118" y="32"/>
                        <a:pt x="125" y="25"/>
                        <a:pt x="126" y="17"/>
                      </a:cubicBezTo>
                      <a:moveTo>
                        <a:pt x="157" y="17"/>
                      </a:moveTo>
                      <a:cubicBezTo>
                        <a:pt x="157" y="8"/>
                        <a:pt x="150" y="1"/>
                        <a:pt x="141" y="1"/>
                      </a:cubicBezTo>
                      <a:cubicBezTo>
                        <a:pt x="133" y="1"/>
                        <a:pt x="126" y="8"/>
                        <a:pt x="126" y="17"/>
                      </a:cubicBezTo>
                      <a:cubicBezTo>
                        <a:pt x="125" y="25"/>
                        <a:pt x="132" y="32"/>
                        <a:pt x="141" y="33"/>
                      </a:cubicBezTo>
                      <a:cubicBezTo>
                        <a:pt x="150" y="33"/>
                        <a:pt x="157" y="26"/>
                        <a:pt x="157"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4" name="Freeform 121"/>
                <p:cNvSpPr>
                  <a:spLocks/>
                </p:cNvSpPr>
                <p:nvPr/>
              </p:nvSpPr>
              <p:spPr bwMode="auto">
                <a:xfrm>
                  <a:off x="1318" y="991"/>
                  <a:ext cx="110" cy="278"/>
                </a:xfrm>
                <a:custGeom>
                  <a:avLst/>
                  <a:gdLst>
                    <a:gd name="T0" fmla="*/ 130 w 233"/>
                    <a:gd name="T1" fmla="*/ 0 h 590"/>
                    <a:gd name="T2" fmla="*/ 0 w 233"/>
                    <a:gd name="T3" fmla="*/ 0 h 590"/>
                    <a:gd name="T4" fmla="*/ 0 w 233"/>
                    <a:gd name="T5" fmla="*/ 324 h 590"/>
                    <a:gd name="T6" fmla="*/ 0 w 233"/>
                    <a:gd name="T7" fmla="*/ 590 h 590"/>
                    <a:gd name="T8" fmla="*/ 196 w 233"/>
                    <a:gd name="T9" fmla="*/ 590 h 590"/>
                    <a:gd name="T10" fmla="*/ 233 w 233"/>
                    <a:gd name="T11" fmla="*/ 578 h 590"/>
                    <a:gd name="T12" fmla="*/ 130 w 233"/>
                    <a:gd name="T13" fmla="*/ 0 h 590"/>
                  </a:gdLst>
                  <a:ahLst/>
                  <a:cxnLst>
                    <a:cxn ang="0">
                      <a:pos x="T0" y="T1"/>
                    </a:cxn>
                    <a:cxn ang="0">
                      <a:pos x="T2" y="T3"/>
                    </a:cxn>
                    <a:cxn ang="0">
                      <a:pos x="T4" y="T5"/>
                    </a:cxn>
                    <a:cxn ang="0">
                      <a:pos x="T6" y="T7"/>
                    </a:cxn>
                    <a:cxn ang="0">
                      <a:pos x="T8" y="T9"/>
                    </a:cxn>
                    <a:cxn ang="0">
                      <a:pos x="T10" y="T11"/>
                    </a:cxn>
                    <a:cxn ang="0">
                      <a:pos x="T12" y="T13"/>
                    </a:cxn>
                  </a:cxnLst>
                  <a:rect l="0" t="0" r="r" b="b"/>
                  <a:pathLst>
                    <a:path w="233" h="590">
                      <a:moveTo>
                        <a:pt x="130" y="0"/>
                      </a:moveTo>
                      <a:cubicBezTo>
                        <a:pt x="0" y="0"/>
                        <a:pt x="0" y="0"/>
                        <a:pt x="0" y="0"/>
                      </a:cubicBezTo>
                      <a:cubicBezTo>
                        <a:pt x="0" y="324"/>
                        <a:pt x="0" y="324"/>
                        <a:pt x="0" y="324"/>
                      </a:cubicBezTo>
                      <a:cubicBezTo>
                        <a:pt x="0" y="590"/>
                        <a:pt x="0" y="590"/>
                        <a:pt x="0" y="590"/>
                      </a:cubicBezTo>
                      <a:cubicBezTo>
                        <a:pt x="196" y="590"/>
                        <a:pt x="196" y="590"/>
                        <a:pt x="196" y="590"/>
                      </a:cubicBezTo>
                      <a:cubicBezTo>
                        <a:pt x="196" y="590"/>
                        <a:pt x="217" y="590"/>
                        <a:pt x="233" y="578"/>
                      </a:cubicBezTo>
                      <a:lnTo>
                        <a:pt x="13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5" name="Freeform 122"/>
                <p:cNvSpPr>
                  <a:spLocks/>
                </p:cNvSpPr>
                <p:nvPr/>
              </p:nvSpPr>
              <p:spPr bwMode="auto">
                <a:xfrm>
                  <a:off x="748" y="786"/>
                  <a:ext cx="154" cy="246"/>
                </a:xfrm>
                <a:custGeom>
                  <a:avLst/>
                  <a:gdLst>
                    <a:gd name="T0" fmla="*/ 0 w 327"/>
                    <a:gd name="T1" fmla="*/ 0 h 523"/>
                    <a:gd name="T2" fmla="*/ 127 w 327"/>
                    <a:gd name="T3" fmla="*/ 0 h 523"/>
                    <a:gd name="T4" fmla="*/ 125 w 327"/>
                    <a:gd name="T5" fmla="*/ 157 h 523"/>
                    <a:gd name="T6" fmla="*/ 292 w 327"/>
                    <a:gd name="T7" fmla="*/ 291 h 523"/>
                    <a:gd name="T8" fmla="*/ 292 w 327"/>
                    <a:gd name="T9" fmla="*/ 291 h 523"/>
                    <a:gd name="T10" fmla="*/ 292 w 327"/>
                    <a:gd name="T11" fmla="*/ 291 h 523"/>
                    <a:gd name="T12" fmla="*/ 327 w 327"/>
                    <a:gd name="T13" fmla="*/ 397 h 523"/>
                    <a:gd name="T14" fmla="*/ 287 w 327"/>
                    <a:gd name="T15" fmla="*/ 377 h 523"/>
                    <a:gd name="T16" fmla="*/ 267 w 327"/>
                    <a:gd name="T17" fmla="*/ 316 h 523"/>
                    <a:gd name="T18" fmla="*/ 239 w 327"/>
                    <a:gd name="T19" fmla="*/ 293 h 523"/>
                    <a:gd name="T20" fmla="*/ 270 w 327"/>
                    <a:gd name="T21" fmla="*/ 347 h 523"/>
                    <a:gd name="T22" fmla="*/ 270 w 327"/>
                    <a:gd name="T23" fmla="*/ 347 h 523"/>
                    <a:gd name="T24" fmla="*/ 298 w 327"/>
                    <a:gd name="T25" fmla="*/ 496 h 523"/>
                    <a:gd name="T26" fmla="*/ 261 w 327"/>
                    <a:gd name="T27" fmla="*/ 471 h 523"/>
                    <a:gd name="T28" fmla="*/ 240 w 327"/>
                    <a:gd name="T29" fmla="*/ 360 h 523"/>
                    <a:gd name="T30" fmla="*/ 208 w 327"/>
                    <a:gd name="T31" fmla="*/ 301 h 523"/>
                    <a:gd name="T32" fmla="*/ 238 w 327"/>
                    <a:gd name="T33" fmla="*/ 377 h 523"/>
                    <a:gd name="T34" fmla="*/ 243 w 327"/>
                    <a:gd name="T35" fmla="*/ 522 h 523"/>
                    <a:gd name="T36" fmla="*/ 210 w 327"/>
                    <a:gd name="T37" fmla="*/ 492 h 523"/>
                    <a:gd name="T38" fmla="*/ 207 w 327"/>
                    <a:gd name="T39" fmla="*/ 388 h 523"/>
                    <a:gd name="T40" fmla="*/ 182 w 327"/>
                    <a:gd name="T41" fmla="*/ 312 h 523"/>
                    <a:gd name="T42" fmla="*/ 202 w 327"/>
                    <a:gd name="T43" fmla="*/ 404 h 523"/>
                    <a:gd name="T44" fmla="*/ 133 w 327"/>
                    <a:gd name="T45" fmla="*/ 439 h 523"/>
                    <a:gd name="T46" fmla="*/ 142 w 327"/>
                    <a:gd name="T47" fmla="*/ 395 h 523"/>
                    <a:gd name="T48" fmla="*/ 169 w 327"/>
                    <a:gd name="T49" fmla="*/ 381 h 523"/>
                    <a:gd name="T50" fmla="*/ 131 w 327"/>
                    <a:gd name="T51" fmla="*/ 291 h 523"/>
                    <a:gd name="T52" fmla="*/ 69 w 327"/>
                    <a:gd name="T53" fmla="*/ 246 h 523"/>
                    <a:gd name="T54" fmla="*/ 56 w 327"/>
                    <a:gd name="T55" fmla="*/ 285 h 523"/>
                    <a:gd name="T56" fmla="*/ 106 w 327"/>
                    <a:gd name="T57" fmla="*/ 356 h 523"/>
                    <a:gd name="T58" fmla="*/ 94 w 327"/>
                    <a:gd name="T59" fmla="*/ 404 h 523"/>
                    <a:gd name="T60" fmla="*/ 0 w 327"/>
                    <a:gd name="T61" fmla="*/ 274 h 523"/>
                    <a:gd name="T62" fmla="*/ 0 w 327"/>
                    <a:gd name="T63" fmla="*/ 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7" h="523">
                      <a:moveTo>
                        <a:pt x="0" y="0"/>
                      </a:moveTo>
                      <a:cubicBezTo>
                        <a:pt x="127" y="0"/>
                        <a:pt x="127" y="0"/>
                        <a:pt x="127" y="0"/>
                      </a:cubicBezTo>
                      <a:cubicBezTo>
                        <a:pt x="125" y="157"/>
                        <a:pt x="125" y="157"/>
                        <a:pt x="125" y="157"/>
                      </a:cubicBezTo>
                      <a:cubicBezTo>
                        <a:pt x="292" y="291"/>
                        <a:pt x="292" y="291"/>
                        <a:pt x="292" y="291"/>
                      </a:cubicBezTo>
                      <a:cubicBezTo>
                        <a:pt x="292" y="291"/>
                        <a:pt x="292" y="291"/>
                        <a:pt x="292" y="291"/>
                      </a:cubicBezTo>
                      <a:cubicBezTo>
                        <a:pt x="292" y="291"/>
                        <a:pt x="292" y="291"/>
                        <a:pt x="292" y="291"/>
                      </a:cubicBezTo>
                      <a:cubicBezTo>
                        <a:pt x="327" y="397"/>
                        <a:pt x="327" y="397"/>
                        <a:pt x="327" y="397"/>
                      </a:cubicBezTo>
                      <a:cubicBezTo>
                        <a:pt x="310" y="403"/>
                        <a:pt x="292" y="394"/>
                        <a:pt x="287" y="377"/>
                      </a:cubicBezTo>
                      <a:cubicBezTo>
                        <a:pt x="267" y="316"/>
                        <a:pt x="267" y="316"/>
                        <a:pt x="267" y="316"/>
                      </a:cubicBezTo>
                      <a:cubicBezTo>
                        <a:pt x="239" y="293"/>
                        <a:pt x="239" y="293"/>
                        <a:pt x="239" y="293"/>
                      </a:cubicBezTo>
                      <a:cubicBezTo>
                        <a:pt x="270" y="347"/>
                        <a:pt x="270" y="347"/>
                        <a:pt x="270" y="347"/>
                      </a:cubicBezTo>
                      <a:cubicBezTo>
                        <a:pt x="270" y="347"/>
                        <a:pt x="270" y="347"/>
                        <a:pt x="270" y="347"/>
                      </a:cubicBezTo>
                      <a:cubicBezTo>
                        <a:pt x="298" y="496"/>
                        <a:pt x="298" y="496"/>
                        <a:pt x="298" y="496"/>
                      </a:cubicBezTo>
                      <a:cubicBezTo>
                        <a:pt x="281" y="499"/>
                        <a:pt x="265" y="488"/>
                        <a:pt x="261" y="471"/>
                      </a:cubicBezTo>
                      <a:cubicBezTo>
                        <a:pt x="240" y="360"/>
                        <a:pt x="240" y="360"/>
                        <a:pt x="240" y="360"/>
                      </a:cubicBezTo>
                      <a:cubicBezTo>
                        <a:pt x="208" y="301"/>
                        <a:pt x="208" y="301"/>
                        <a:pt x="208" y="301"/>
                      </a:cubicBezTo>
                      <a:cubicBezTo>
                        <a:pt x="238" y="377"/>
                        <a:pt x="238" y="377"/>
                        <a:pt x="238" y="377"/>
                      </a:cubicBezTo>
                      <a:cubicBezTo>
                        <a:pt x="243" y="522"/>
                        <a:pt x="243" y="522"/>
                        <a:pt x="243" y="522"/>
                      </a:cubicBezTo>
                      <a:cubicBezTo>
                        <a:pt x="225" y="523"/>
                        <a:pt x="211" y="509"/>
                        <a:pt x="210" y="492"/>
                      </a:cubicBezTo>
                      <a:cubicBezTo>
                        <a:pt x="207" y="388"/>
                        <a:pt x="207" y="388"/>
                        <a:pt x="207" y="388"/>
                      </a:cubicBezTo>
                      <a:cubicBezTo>
                        <a:pt x="182" y="312"/>
                        <a:pt x="182" y="312"/>
                        <a:pt x="182" y="312"/>
                      </a:cubicBezTo>
                      <a:cubicBezTo>
                        <a:pt x="202" y="404"/>
                        <a:pt x="202" y="404"/>
                        <a:pt x="202" y="404"/>
                      </a:cubicBezTo>
                      <a:cubicBezTo>
                        <a:pt x="133" y="439"/>
                        <a:pt x="133" y="439"/>
                        <a:pt x="133" y="439"/>
                      </a:cubicBezTo>
                      <a:cubicBezTo>
                        <a:pt x="124" y="424"/>
                        <a:pt x="128" y="404"/>
                        <a:pt x="142" y="395"/>
                      </a:cubicBezTo>
                      <a:cubicBezTo>
                        <a:pt x="169" y="381"/>
                        <a:pt x="169" y="381"/>
                        <a:pt x="169" y="381"/>
                      </a:cubicBezTo>
                      <a:cubicBezTo>
                        <a:pt x="131" y="291"/>
                        <a:pt x="131" y="291"/>
                        <a:pt x="131" y="291"/>
                      </a:cubicBezTo>
                      <a:cubicBezTo>
                        <a:pt x="131" y="291"/>
                        <a:pt x="114" y="237"/>
                        <a:pt x="69" y="246"/>
                      </a:cubicBezTo>
                      <a:cubicBezTo>
                        <a:pt x="60" y="270"/>
                        <a:pt x="56" y="285"/>
                        <a:pt x="56" y="285"/>
                      </a:cubicBezTo>
                      <a:cubicBezTo>
                        <a:pt x="106" y="356"/>
                        <a:pt x="106" y="356"/>
                        <a:pt x="106" y="356"/>
                      </a:cubicBezTo>
                      <a:cubicBezTo>
                        <a:pt x="117" y="371"/>
                        <a:pt x="109" y="394"/>
                        <a:pt x="94" y="404"/>
                      </a:cubicBezTo>
                      <a:cubicBezTo>
                        <a:pt x="0" y="274"/>
                        <a:pt x="0" y="274"/>
                        <a:pt x="0" y="274"/>
                      </a:cubicBezTo>
                      <a:lnTo>
                        <a:pt x="0" y="0"/>
                      </a:lnTo>
                      <a:close/>
                    </a:path>
                  </a:pathLst>
                </a:custGeom>
                <a:solidFill>
                  <a:srgbClr val="F7A6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6" name="Freeform 123"/>
                <p:cNvSpPr>
                  <a:spLocks/>
                </p:cNvSpPr>
                <p:nvPr/>
              </p:nvSpPr>
              <p:spPr bwMode="auto">
                <a:xfrm>
                  <a:off x="748" y="660"/>
                  <a:ext cx="83" cy="126"/>
                </a:xfrm>
                <a:custGeom>
                  <a:avLst/>
                  <a:gdLst>
                    <a:gd name="T0" fmla="*/ 0 w 83"/>
                    <a:gd name="T1" fmla="*/ 0 h 126"/>
                    <a:gd name="T2" fmla="*/ 0 w 83"/>
                    <a:gd name="T3" fmla="*/ 126 h 126"/>
                    <a:gd name="T4" fmla="*/ 61 w 83"/>
                    <a:gd name="T5" fmla="*/ 126 h 126"/>
                    <a:gd name="T6" fmla="*/ 83 w 83"/>
                    <a:gd name="T7" fmla="*/ 0 h 126"/>
                    <a:gd name="T8" fmla="*/ 0 w 83"/>
                    <a:gd name="T9" fmla="*/ 0 h 126"/>
                  </a:gdLst>
                  <a:ahLst/>
                  <a:cxnLst>
                    <a:cxn ang="0">
                      <a:pos x="T0" y="T1"/>
                    </a:cxn>
                    <a:cxn ang="0">
                      <a:pos x="T2" y="T3"/>
                    </a:cxn>
                    <a:cxn ang="0">
                      <a:pos x="T4" y="T5"/>
                    </a:cxn>
                    <a:cxn ang="0">
                      <a:pos x="T6" y="T7"/>
                    </a:cxn>
                    <a:cxn ang="0">
                      <a:pos x="T8" y="T9"/>
                    </a:cxn>
                  </a:cxnLst>
                  <a:rect l="0" t="0" r="r" b="b"/>
                  <a:pathLst>
                    <a:path w="83" h="126">
                      <a:moveTo>
                        <a:pt x="0" y="0"/>
                      </a:moveTo>
                      <a:lnTo>
                        <a:pt x="0" y="126"/>
                      </a:lnTo>
                      <a:lnTo>
                        <a:pt x="61" y="126"/>
                      </a:lnTo>
                      <a:lnTo>
                        <a:pt x="83" y="0"/>
                      </a:lnTo>
                      <a:lnTo>
                        <a:pt x="0" y="0"/>
                      </a:ln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7" name="Freeform 124"/>
                <p:cNvSpPr>
                  <a:spLocks/>
                </p:cNvSpPr>
                <p:nvPr/>
              </p:nvSpPr>
              <p:spPr bwMode="auto">
                <a:xfrm>
                  <a:off x="853" y="932"/>
                  <a:ext cx="18" cy="16"/>
                </a:xfrm>
                <a:custGeom>
                  <a:avLst/>
                  <a:gdLst>
                    <a:gd name="T0" fmla="*/ 18 w 18"/>
                    <a:gd name="T1" fmla="*/ 6 h 16"/>
                    <a:gd name="T2" fmla="*/ 2 w 18"/>
                    <a:gd name="T3" fmla="*/ 16 h 16"/>
                    <a:gd name="T4" fmla="*/ 0 w 18"/>
                    <a:gd name="T5" fmla="*/ 9 h 16"/>
                    <a:gd name="T6" fmla="*/ 14 w 18"/>
                    <a:gd name="T7" fmla="*/ 0 h 16"/>
                    <a:gd name="T8" fmla="*/ 18 w 18"/>
                    <a:gd name="T9" fmla="*/ 6 h 16"/>
                  </a:gdLst>
                  <a:ahLst/>
                  <a:cxnLst>
                    <a:cxn ang="0">
                      <a:pos x="T0" y="T1"/>
                    </a:cxn>
                    <a:cxn ang="0">
                      <a:pos x="T2" y="T3"/>
                    </a:cxn>
                    <a:cxn ang="0">
                      <a:pos x="T4" y="T5"/>
                    </a:cxn>
                    <a:cxn ang="0">
                      <a:pos x="T6" y="T7"/>
                    </a:cxn>
                    <a:cxn ang="0">
                      <a:pos x="T8" y="T9"/>
                    </a:cxn>
                  </a:cxnLst>
                  <a:rect l="0" t="0" r="r" b="b"/>
                  <a:pathLst>
                    <a:path w="18" h="16">
                      <a:moveTo>
                        <a:pt x="18" y="6"/>
                      </a:moveTo>
                      <a:lnTo>
                        <a:pt x="2" y="16"/>
                      </a:lnTo>
                      <a:lnTo>
                        <a:pt x="0" y="9"/>
                      </a:lnTo>
                      <a:lnTo>
                        <a:pt x="14" y="0"/>
                      </a:lnTo>
                      <a:lnTo>
                        <a:pt x="18"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8" name="Freeform 125"/>
                <p:cNvSpPr>
                  <a:spLocks noEditPoints="1"/>
                </p:cNvSpPr>
                <p:nvPr/>
              </p:nvSpPr>
              <p:spPr bwMode="auto">
                <a:xfrm>
                  <a:off x="741" y="807"/>
                  <a:ext cx="74" cy="15"/>
                </a:xfrm>
                <a:custGeom>
                  <a:avLst/>
                  <a:gdLst>
                    <a:gd name="T0" fmla="*/ 31 w 156"/>
                    <a:gd name="T1" fmla="*/ 16 h 32"/>
                    <a:gd name="T2" fmla="*/ 15 w 156"/>
                    <a:gd name="T3" fmla="*/ 1 h 32"/>
                    <a:gd name="T4" fmla="*/ 0 w 156"/>
                    <a:gd name="T5" fmla="*/ 17 h 32"/>
                    <a:gd name="T6" fmla="*/ 16 w 156"/>
                    <a:gd name="T7" fmla="*/ 32 h 32"/>
                    <a:gd name="T8" fmla="*/ 31 w 156"/>
                    <a:gd name="T9" fmla="*/ 16 h 32"/>
                    <a:gd name="T10" fmla="*/ 62 w 156"/>
                    <a:gd name="T11" fmla="*/ 16 h 32"/>
                    <a:gd name="T12" fmla="*/ 47 w 156"/>
                    <a:gd name="T13" fmla="*/ 0 h 32"/>
                    <a:gd name="T14" fmla="*/ 31 w 156"/>
                    <a:gd name="T15" fmla="*/ 16 h 32"/>
                    <a:gd name="T16" fmla="*/ 47 w 156"/>
                    <a:gd name="T17" fmla="*/ 32 h 32"/>
                    <a:gd name="T18" fmla="*/ 62 w 156"/>
                    <a:gd name="T19" fmla="*/ 16 h 32"/>
                    <a:gd name="T20" fmla="*/ 94 w 156"/>
                    <a:gd name="T21" fmla="*/ 16 h 32"/>
                    <a:gd name="T22" fmla="*/ 78 w 156"/>
                    <a:gd name="T23" fmla="*/ 0 h 32"/>
                    <a:gd name="T24" fmla="*/ 62 w 156"/>
                    <a:gd name="T25" fmla="*/ 16 h 32"/>
                    <a:gd name="T26" fmla="*/ 78 w 156"/>
                    <a:gd name="T27" fmla="*/ 31 h 32"/>
                    <a:gd name="T28" fmla="*/ 94 w 156"/>
                    <a:gd name="T29" fmla="*/ 16 h 32"/>
                    <a:gd name="T30" fmla="*/ 125 w 156"/>
                    <a:gd name="T31" fmla="*/ 15 h 32"/>
                    <a:gd name="T32" fmla="*/ 109 w 156"/>
                    <a:gd name="T33" fmla="*/ 0 h 32"/>
                    <a:gd name="T34" fmla="*/ 94 w 156"/>
                    <a:gd name="T35" fmla="*/ 16 h 32"/>
                    <a:gd name="T36" fmla="*/ 110 w 156"/>
                    <a:gd name="T37" fmla="*/ 31 h 32"/>
                    <a:gd name="T38" fmla="*/ 125 w 156"/>
                    <a:gd name="T39" fmla="*/ 15 h 32"/>
                    <a:gd name="T40" fmla="*/ 156 w 156"/>
                    <a:gd name="T41" fmla="*/ 15 h 32"/>
                    <a:gd name="T42" fmla="*/ 141 w 156"/>
                    <a:gd name="T43" fmla="*/ 0 h 32"/>
                    <a:gd name="T44" fmla="*/ 125 w 156"/>
                    <a:gd name="T45" fmla="*/ 15 h 32"/>
                    <a:gd name="T46" fmla="*/ 141 w 156"/>
                    <a:gd name="T47" fmla="*/ 31 h 32"/>
                    <a:gd name="T48" fmla="*/ 156 w 156"/>
                    <a:gd name="T49" fmla="*/ 1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32">
                      <a:moveTo>
                        <a:pt x="31" y="16"/>
                      </a:moveTo>
                      <a:cubicBezTo>
                        <a:pt x="31" y="8"/>
                        <a:pt x="24" y="1"/>
                        <a:pt x="15" y="1"/>
                      </a:cubicBezTo>
                      <a:cubicBezTo>
                        <a:pt x="7" y="1"/>
                        <a:pt x="0" y="8"/>
                        <a:pt x="0" y="17"/>
                      </a:cubicBezTo>
                      <a:cubicBezTo>
                        <a:pt x="0" y="25"/>
                        <a:pt x="7" y="32"/>
                        <a:pt x="16" y="32"/>
                      </a:cubicBezTo>
                      <a:cubicBezTo>
                        <a:pt x="24" y="32"/>
                        <a:pt x="31" y="25"/>
                        <a:pt x="31" y="16"/>
                      </a:cubicBezTo>
                      <a:moveTo>
                        <a:pt x="62" y="16"/>
                      </a:moveTo>
                      <a:cubicBezTo>
                        <a:pt x="62" y="7"/>
                        <a:pt x="55" y="0"/>
                        <a:pt x="47" y="0"/>
                      </a:cubicBezTo>
                      <a:cubicBezTo>
                        <a:pt x="38" y="1"/>
                        <a:pt x="31" y="8"/>
                        <a:pt x="31" y="16"/>
                      </a:cubicBezTo>
                      <a:cubicBezTo>
                        <a:pt x="31" y="25"/>
                        <a:pt x="38" y="32"/>
                        <a:pt x="47" y="32"/>
                      </a:cubicBezTo>
                      <a:cubicBezTo>
                        <a:pt x="56" y="32"/>
                        <a:pt x="63" y="25"/>
                        <a:pt x="62" y="16"/>
                      </a:cubicBezTo>
                      <a:moveTo>
                        <a:pt x="94" y="16"/>
                      </a:moveTo>
                      <a:cubicBezTo>
                        <a:pt x="94" y="7"/>
                        <a:pt x="87" y="0"/>
                        <a:pt x="78" y="0"/>
                      </a:cubicBezTo>
                      <a:cubicBezTo>
                        <a:pt x="69" y="0"/>
                        <a:pt x="62" y="7"/>
                        <a:pt x="62" y="16"/>
                      </a:cubicBezTo>
                      <a:cubicBezTo>
                        <a:pt x="63" y="25"/>
                        <a:pt x="70" y="32"/>
                        <a:pt x="78" y="31"/>
                      </a:cubicBezTo>
                      <a:cubicBezTo>
                        <a:pt x="87" y="31"/>
                        <a:pt x="94" y="24"/>
                        <a:pt x="94" y="16"/>
                      </a:cubicBezTo>
                      <a:moveTo>
                        <a:pt x="125" y="15"/>
                      </a:moveTo>
                      <a:cubicBezTo>
                        <a:pt x="125" y="7"/>
                        <a:pt x="118" y="0"/>
                        <a:pt x="109" y="0"/>
                      </a:cubicBezTo>
                      <a:cubicBezTo>
                        <a:pt x="101" y="0"/>
                        <a:pt x="94" y="7"/>
                        <a:pt x="94" y="16"/>
                      </a:cubicBezTo>
                      <a:cubicBezTo>
                        <a:pt x="94" y="24"/>
                        <a:pt x="101" y="31"/>
                        <a:pt x="110" y="31"/>
                      </a:cubicBezTo>
                      <a:cubicBezTo>
                        <a:pt x="118" y="31"/>
                        <a:pt x="125" y="24"/>
                        <a:pt x="125" y="15"/>
                      </a:cubicBezTo>
                      <a:moveTo>
                        <a:pt x="156" y="15"/>
                      </a:moveTo>
                      <a:cubicBezTo>
                        <a:pt x="156" y="7"/>
                        <a:pt x="149" y="0"/>
                        <a:pt x="141" y="0"/>
                      </a:cubicBezTo>
                      <a:cubicBezTo>
                        <a:pt x="132" y="0"/>
                        <a:pt x="125" y="7"/>
                        <a:pt x="125" y="15"/>
                      </a:cubicBezTo>
                      <a:cubicBezTo>
                        <a:pt x="125" y="24"/>
                        <a:pt x="132" y="31"/>
                        <a:pt x="141" y="31"/>
                      </a:cubicBezTo>
                      <a:cubicBezTo>
                        <a:pt x="149" y="31"/>
                        <a:pt x="156" y="24"/>
                        <a:pt x="156" y="1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79" name="Freeform 137"/>
                <p:cNvSpPr>
                  <a:spLocks/>
                </p:cNvSpPr>
                <p:nvPr/>
              </p:nvSpPr>
              <p:spPr bwMode="auto">
                <a:xfrm>
                  <a:off x="709" y="1027"/>
                  <a:ext cx="41" cy="37"/>
                </a:xfrm>
                <a:custGeom>
                  <a:avLst/>
                  <a:gdLst>
                    <a:gd name="T0" fmla="*/ 86 w 86"/>
                    <a:gd name="T1" fmla="*/ 0 h 78"/>
                    <a:gd name="T2" fmla="*/ 70 w 86"/>
                    <a:gd name="T3" fmla="*/ 1 h 78"/>
                    <a:gd name="T4" fmla="*/ 61 w 86"/>
                    <a:gd name="T5" fmla="*/ 52 h 78"/>
                    <a:gd name="T6" fmla="*/ 61 w 86"/>
                    <a:gd name="T7" fmla="*/ 54 h 78"/>
                    <a:gd name="T8" fmla="*/ 61 w 86"/>
                    <a:gd name="T9" fmla="*/ 56 h 78"/>
                    <a:gd name="T10" fmla="*/ 60 w 86"/>
                    <a:gd name="T11" fmla="*/ 58 h 78"/>
                    <a:gd name="T12" fmla="*/ 60 w 86"/>
                    <a:gd name="T13" fmla="*/ 60 h 78"/>
                    <a:gd name="T14" fmla="*/ 60 w 86"/>
                    <a:gd name="T15" fmla="*/ 60 h 78"/>
                    <a:gd name="T16" fmla="*/ 60 w 86"/>
                    <a:gd name="T17" fmla="*/ 58 h 78"/>
                    <a:gd name="T18" fmla="*/ 60 w 86"/>
                    <a:gd name="T19" fmla="*/ 56 h 78"/>
                    <a:gd name="T20" fmla="*/ 59 w 86"/>
                    <a:gd name="T21" fmla="*/ 54 h 78"/>
                    <a:gd name="T22" fmla="*/ 59 w 86"/>
                    <a:gd name="T23" fmla="*/ 52 h 78"/>
                    <a:gd name="T24" fmla="*/ 49 w 86"/>
                    <a:gd name="T25" fmla="*/ 2 h 78"/>
                    <a:gd name="T26" fmla="*/ 34 w 86"/>
                    <a:gd name="T27" fmla="*/ 3 h 78"/>
                    <a:gd name="T28" fmla="*/ 23 w 86"/>
                    <a:gd name="T29" fmla="*/ 51 h 78"/>
                    <a:gd name="T30" fmla="*/ 23 w 86"/>
                    <a:gd name="T31" fmla="*/ 53 h 78"/>
                    <a:gd name="T32" fmla="*/ 22 w 86"/>
                    <a:gd name="T33" fmla="*/ 55 h 78"/>
                    <a:gd name="T34" fmla="*/ 22 w 86"/>
                    <a:gd name="T35" fmla="*/ 57 h 78"/>
                    <a:gd name="T36" fmla="*/ 22 w 86"/>
                    <a:gd name="T37" fmla="*/ 59 h 78"/>
                    <a:gd name="T38" fmla="*/ 22 w 86"/>
                    <a:gd name="T39" fmla="*/ 59 h 78"/>
                    <a:gd name="T40" fmla="*/ 22 w 86"/>
                    <a:gd name="T41" fmla="*/ 57 h 78"/>
                    <a:gd name="T42" fmla="*/ 22 w 86"/>
                    <a:gd name="T43" fmla="*/ 55 h 78"/>
                    <a:gd name="T44" fmla="*/ 21 w 86"/>
                    <a:gd name="T45" fmla="*/ 53 h 78"/>
                    <a:gd name="T46" fmla="*/ 21 w 86"/>
                    <a:gd name="T47" fmla="*/ 51 h 78"/>
                    <a:gd name="T48" fmla="*/ 13 w 86"/>
                    <a:gd name="T49" fmla="*/ 4 h 78"/>
                    <a:gd name="T50" fmla="*/ 0 w 86"/>
                    <a:gd name="T51" fmla="*/ 5 h 78"/>
                    <a:gd name="T52" fmla="*/ 14 w 86"/>
                    <a:gd name="T53" fmla="*/ 74 h 78"/>
                    <a:gd name="T54" fmla="*/ 29 w 86"/>
                    <a:gd name="T55" fmla="*/ 75 h 78"/>
                    <a:gd name="T56" fmla="*/ 39 w 86"/>
                    <a:gd name="T57" fmla="*/ 29 h 78"/>
                    <a:gd name="T58" fmla="*/ 39 w 86"/>
                    <a:gd name="T59" fmla="*/ 27 h 78"/>
                    <a:gd name="T60" fmla="*/ 40 w 86"/>
                    <a:gd name="T61" fmla="*/ 25 h 78"/>
                    <a:gd name="T62" fmla="*/ 40 w 86"/>
                    <a:gd name="T63" fmla="*/ 23 h 78"/>
                    <a:gd name="T64" fmla="*/ 40 w 86"/>
                    <a:gd name="T65" fmla="*/ 21 h 78"/>
                    <a:gd name="T66" fmla="*/ 40 w 86"/>
                    <a:gd name="T67" fmla="*/ 21 h 78"/>
                    <a:gd name="T68" fmla="*/ 41 w 86"/>
                    <a:gd name="T69" fmla="*/ 23 h 78"/>
                    <a:gd name="T70" fmla="*/ 41 w 86"/>
                    <a:gd name="T71" fmla="*/ 25 h 78"/>
                    <a:gd name="T72" fmla="*/ 41 w 86"/>
                    <a:gd name="T73" fmla="*/ 27 h 78"/>
                    <a:gd name="T74" fmla="*/ 41 w 86"/>
                    <a:gd name="T75" fmla="*/ 29 h 78"/>
                    <a:gd name="T76" fmla="*/ 52 w 86"/>
                    <a:gd name="T77" fmla="*/ 77 h 78"/>
                    <a:gd name="T78" fmla="*/ 68 w 86"/>
                    <a:gd name="T79" fmla="*/ 78 h 78"/>
                    <a:gd name="T80" fmla="*/ 86 w 86"/>
                    <a:gd name="T8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6" h="78">
                      <a:moveTo>
                        <a:pt x="86" y="0"/>
                      </a:moveTo>
                      <a:cubicBezTo>
                        <a:pt x="70" y="1"/>
                        <a:pt x="70" y="1"/>
                        <a:pt x="70" y="1"/>
                      </a:cubicBezTo>
                      <a:cubicBezTo>
                        <a:pt x="61" y="52"/>
                        <a:pt x="61" y="52"/>
                        <a:pt x="61" y="52"/>
                      </a:cubicBezTo>
                      <a:cubicBezTo>
                        <a:pt x="61" y="53"/>
                        <a:pt x="61" y="53"/>
                        <a:pt x="61" y="54"/>
                      </a:cubicBezTo>
                      <a:cubicBezTo>
                        <a:pt x="61" y="55"/>
                        <a:pt x="61" y="55"/>
                        <a:pt x="61" y="56"/>
                      </a:cubicBezTo>
                      <a:cubicBezTo>
                        <a:pt x="60" y="57"/>
                        <a:pt x="60" y="58"/>
                        <a:pt x="60" y="58"/>
                      </a:cubicBezTo>
                      <a:cubicBezTo>
                        <a:pt x="60" y="59"/>
                        <a:pt x="60" y="60"/>
                        <a:pt x="60" y="60"/>
                      </a:cubicBezTo>
                      <a:cubicBezTo>
                        <a:pt x="60" y="60"/>
                        <a:pt x="60" y="60"/>
                        <a:pt x="60" y="60"/>
                      </a:cubicBezTo>
                      <a:cubicBezTo>
                        <a:pt x="60" y="59"/>
                        <a:pt x="60" y="59"/>
                        <a:pt x="60" y="58"/>
                      </a:cubicBezTo>
                      <a:cubicBezTo>
                        <a:pt x="60" y="57"/>
                        <a:pt x="60" y="56"/>
                        <a:pt x="60" y="56"/>
                      </a:cubicBezTo>
                      <a:cubicBezTo>
                        <a:pt x="59" y="55"/>
                        <a:pt x="59" y="54"/>
                        <a:pt x="59" y="54"/>
                      </a:cubicBezTo>
                      <a:cubicBezTo>
                        <a:pt x="59" y="53"/>
                        <a:pt x="59" y="53"/>
                        <a:pt x="59" y="52"/>
                      </a:cubicBezTo>
                      <a:cubicBezTo>
                        <a:pt x="49" y="2"/>
                        <a:pt x="49" y="2"/>
                        <a:pt x="49" y="2"/>
                      </a:cubicBezTo>
                      <a:cubicBezTo>
                        <a:pt x="34" y="3"/>
                        <a:pt x="34" y="3"/>
                        <a:pt x="34" y="3"/>
                      </a:cubicBezTo>
                      <a:cubicBezTo>
                        <a:pt x="23" y="51"/>
                        <a:pt x="23" y="51"/>
                        <a:pt x="23" y="51"/>
                      </a:cubicBezTo>
                      <a:cubicBezTo>
                        <a:pt x="23" y="52"/>
                        <a:pt x="23" y="52"/>
                        <a:pt x="23" y="53"/>
                      </a:cubicBezTo>
                      <a:cubicBezTo>
                        <a:pt x="23" y="54"/>
                        <a:pt x="23" y="55"/>
                        <a:pt x="22" y="55"/>
                      </a:cubicBezTo>
                      <a:cubicBezTo>
                        <a:pt x="22" y="56"/>
                        <a:pt x="22" y="57"/>
                        <a:pt x="22" y="57"/>
                      </a:cubicBezTo>
                      <a:cubicBezTo>
                        <a:pt x="22" y="58"/>
                        <a:pt x="22" y="59"/>
                        <a:pt x="22" y="59"/>
                      </a:cubicBezTo>
                      <a:cubicBezTo>
                        <a:pt x="22" y="59"/>
                        <a:pt x="22" y="59"/>
                        <a:pt x="22" y="59"/>
                      </a:cubicBezTo>
                      <a:cubicBezTo>
                        <a:pt x="22" y="58"/>
                        <a:pt x="22" y="58"/>
                        <a:pt x="22" y="57"/>
                      </a:cubicBezTo>
                      <a:cubicBezTo>
                        <a:pt x="22" y="56"/>
                        <a:pt x="22" y="55"/>
                        <a:pt x="22" y="55"/>
                      </a:cubicBezTo>
                      <a:cubicBezTo>
                        <a:pt x="22" y="54"/>
                        <a:pt x="21" y="53"/>
                        <a:pt x="21" y="53"/>
                      </a:cubicBezTo>
                      <a:cubicBezTo>
                        <a:pt x="21" y="52"/>
                        <a:pt x="21" y="52"/>
                        <a:pt x="21" y="51"/>
                      </a:cubicBezTo>
                      <a:cubicBezTo>
                        <a:pt x="13" y="4"/>
                        <a:pt x="13" y="4"/>
                        <a:pt x="13" y="4"/>
                      </a:cubicBezTo>
                      <a:cubicBezTo>
                        <a:pt x="0" y="5"/>
                        <a:pt x="0" y="5"/>
                        <a:pt x="0" y="5"/>
                      </a:cubicBezTo>
                      <a:cubicBezTo>
                        <a:pt x="14" y="74"/>
                        <a:pt x="14" y="74"/>
                        <a:pt x="14" y="74"/>
                      </a:cubicBezTo>
                      <a:cubicBezTo>
                        <a:pt x="29" y="75"/>
                        <a:pt x="29" y="75"/>
                        <a:pt x="29" y="75"/>
                      </a:cubicBezTo>
                      <a:cubicBezTo>
                        <a:pt x="39" y="29"/>
                        <a:pt x="39" y="29"/>
                        <a:pt x="39" y="29"/>
                      </a:cubicBezTo>
                      <a:cubicBezTo>
                        <a:pt x="39" y="28"/>
                        <a:pt x="39" y="28"/>
                        <a:pt x="39" y="27"/>
                      </a:cubicBezTo>
                      <a:cubicBezTo>
                        <a:pt x="40" y="27"/>
                        <a:pt x="40" y="26"/>
                        <a:pt x="40" y="25"/>
                      </a:cubicBezTo>
                      <a:cubicBezTo>
                        <a:pt x="40" y="25"/>
                        <a:pt x="40" y="24"/>
                        <a:pt x="40" y="23"/>
                      </a:cubicBezTo>
                      <a:cubicBezTo>
                        <a:pt x="40" y="22"/>
                        <a:pt x="40" y="22"/>
                        <a:pt x="40" y="21"/>
                      </a:cubicBezTo>
                      <a:cubicBezTo>
                        <a:pt x="40" y="21"/>
                        <a:pt x="40" y="21"/>
                        <a:pt x="40" y="21"/>
                      </a:cubicBezTo>
                      <a:cubicBezTo>
                        <a:pt x="40" y="22"/>
                        <a:pt x="40" y="22"/>
                        <a:pt x="41" y="23"/>
                      </a:cubicBezTo>
                      <a:cubicBezTo>
                        <a:pt x="41" y="24"/>
                        <a:pt x="41" y="24"/>
                        <a:pt x="41" y="25"/>
                      </a:cubicBezTo>
                      <a:cubicBezTo>
                        <a:pt x="41" y="26"/>
                        <a:pt x="41" y="26"/>
                        <a:pt x="41" y="27"/>
                      </a:cubicBezTo>
                      <a:cubicBezTo>
                        <a:pt x="41" y="28"/>
                        <a:pt x="41" y="28"/>
                        <a:pt x="41" y="29"/>
                      </a:cubicBezTo>
                      <a:cubicBezTo>
                        <a:pt x="52" y="77"/>
                        <a:pt x="52" y="77"/>
                        <a:pt x="52" y="77"/>
                      </a:cubicBezTo>
                      <a:cubicBezTo>
                        <a:pt x="68" y="78"/>
                        <a:pt x="68" y="78"/>
                        <a:pt x="68" y="78"/>
                      </a:cubicBezTo>
                      <a:cubicBezTo>
                        <a:pt x="86" y="0"/>
                        <a:pt x="86" y="0"/>
                        <a:pt x="86" y="0"/>
                      </a:cubicBezTo>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80" name="Freeform 138"/>
                <p:cNvSpPr>
                  <a:spLocks/>
                </p:cNvSpPr>
                <p:nvPr/>
              </p:nvSpPr>
              <p:spPr bwMode="auto">
                <a:xfrm>
                  <a:off x="1205" y="1420"/>
                  <a:ext cx="62" cy="73"/>
                </a:xfrm>
                <a:custGeom>
                  <a:avLst/>
                  <a:gdLst>
                    <a:gd name="T0" fmla="*/ 11 w 130"/>
                    <a:gd name="T1" fmla="*/ 155 h 155"/>
                    <a:gd name="T2" fmla="*/ 0 w 130"/>
                    <a:gd name="T3" fmla="*/ 143 h 155"/>
                    <a:gd name="T4" fmla="*/ 0 w 130"/>
                    <a:gd name="T5" fmla="*/ 11 h 155"/>
                    <a:gd name="T6" fmla="*/ 11 w 130"/>
                    <a:gd name="T7" fmla="*/ 0 h 155"/>
                    <a:gd name="T8" fmla="*/ 119 w 130"/>
                    <a:gd name="T9" fmla="*/ 0 h 155"/>
                    <a:gd name="T10" fmla="*/ 130 w 130"/>
                    <a:gd name="T11" fmla="*/ 11 h 155"/>
                    <a:gd name="T12" fmla="*/ 130 w 130"/>
                    <a:gd name="T13" fmla="*/ 144 h 155"/>
                    <a:gd name="T14" fmla="*/ 119 w 130"/>
                    <a:gd name="T15" fmla="*/ 155 h 155"/>
                    <a:gd name="T16" fmla="*/ 11 w 130"/>
                    <a:gd name="T17"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155">
                      <a:moveTo>
                        <a:pt x="11" y="155"/>
                      </a:moveTo>
                      <a:cubicBezTo>
                        <a:pt x="5" y="155"/>
                        <a:pt x="0" y="149"/>
                        <a:pt x="0" y="143"/>
                      </a:cubicBezTo>
                      <a:cubicBezTo>
                        <a:pt x="0" y="11"/>
                        <a:pt x="0" y="11"/>
                        <a:pt x="0" y="11"/>
                      </a:cubicBezTo>
                      <a:cubicBezTo>
                        <a:pt x="0" y="5"/>
                        <a:pt x="5" y="0"/>
                        <a:pt x="11" y="0"/>
                      </a:cubicBezTo>
                      <a:cubicBezTo>
                        <a:pt x="119" y="0"/>
                        <a:pt x="119" y="0"/>
                        <a:pt x="119" y="0"/>
                      </a:cubicBezTo>
                      <a:cubicBezTo>
                        <a:pt x="126" y="0"/>
                        <a:pt x="130" y="4"/>
                        <a:pt x="130" y="11"/>
                      </a:cubicBezTo>
                      <a:cubicBezTo>
                        <a:pt x="130" y="144"/>
                        <a:pt x="130" y="144"/>
                        <a:pt x="130" y="144"/>
                      </a:cubicBezTo>
                      <a:cubicBezTo>
                        <a:pt x="130" y="150"/>
                        <a:pt x="126" y="155"/>
                        <a:pt x="119" y="155"/>
                      </a:cubicBezTo>
                      <a:cubicBezTo>
                        <a:pt x="11" y="155"/>
                        <a:pt x="11" y="155"/>
                        <a:pt x="11" y="155"/>
                      </a:cubicBezTo>
                    </a:path>
                  </a:pathLst>
                </a:custGeom>
                <a:solidFill>
                  <a:srgbClr val="0087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81" name="Freeform 140"/>
                <p:cNvSpPr>
                  <a:spLocks noEditPoints="1"/>
                </p:cNvSpPr>
                <p:nvPr/>
              </p:nvSpPr>
              <p:spPr bwMode="auto">
                <a:xfrm>
                  <a:off x="1222" y="1428"/>
                  <a:ext cx="37" cy="57"/>
                </a:xfrm>
                <a:custGeom>
                  <a:avLst/>
                  <a:gdLst>
                    <a:gd name="T0" fmla="*/ 0 w 37"/>
                    <a:gd name="T1" fmla="*/ 57 h 57"/>
                    <a:gd name="T2" fmla="*/ 0 w 37"/>
                    <a:gd name="T3" fmla="*/ 49 h 57"/>
                    <a:gd name="T4" fmla="*/ 16 w 37"/>
                    <a:gd name="T5" fmla="*/ 49 h 57"/>
                    <a:gd name="T6" fmla="*/ 16 w 37"/>
                    <a:gd name="T7" fmla="*/ 57 h 57"/>
                    <a:gd name="T8" fmla="*/ 0 w 37"/>
                    <a:gd name="T9" fmla="*/ 57 h 57"/>
                    <a:gd name="T10" fmla="*/ 21 w 37"/>
                    <a:gd name="T11" fmla="*/ 57 h 57"/>
                    <a:gd name="T12" fmla="*/ 21 w 37"/>
                    <a:gd name="T13" fmla="*/ 49 h 57"/>
                    <a:gd name="T14" fmla="*/ 37 w 37"/>
                    <a:gd name="T15" fmla="*/ 49 h 57"/>
                    <a:gd name="T16" fmla="*/ 37 w 37"/>
                    <a:gd name="T17" fmla="*/ 57 h 57"/>
                    <a:gd name="T18" fmla="*/ 21 w 37"/>
                    <a:gd name="T19" fmla="*/ 57 h 57"/>
                    <a:gd name="T20" fmla="*/ 0 w 37"/>
                    <a:gd name="T21" fmla="*/ 45 h 57"/>
                    <a:gd name="T22" fmla="*/ 0 w 37"/>
                    <a:gd name="T23" fmla="*/ 37 h 57"/>
                    <a:gd name="T24" fmla="*/ 16 w 37"/>
                    <a:gd name="T25" fmla="*/ 37 h 57"/>
                    <a:gd name="T26" fmla="*/ 16 w 37"/>
                    <a:gd name="T27" fmla="*/ 45 h 57"/>
                    <a:gd name="T28" fmla="*/ 0 w 37"/>
                    <a:gd name="T29" fmla="*/ 45 h 57"/>
                    <a:gd name="T30" fmla="*/ 21 w 37"/>
                    <a:gd name="T31" fmla="*/ 45 h 57"/>
                    <a:gd name="T32" fmla="*/ 21 w 37"/>
                    <a:gd name="T33" fmla="*/ 37 h 57"/>
                    <a:gd name="T34" fmla="*/ 37 w 37"/>
                    <a:gd name="T35" fmla="*/ 37 h 57"/>
                    <a:gd name="T36" fmla="*/ 37 w 37"/>
                    <a:gd name="T37" fmla="*/ 45 h 57"/>
                    <a:gd name="T38" fmla="*/ 21 w 37"/>
                    <a:gd name="T39" fmla="*/ 45 h 57"/>
                    <a:gd name="T40" fmla="*/ 0 w 37"/>
                    <a:gd name="T41" fmla="*/ 33 h 57"/>
                    <a:gd name="T42" fmla="*/ 0 w 37"/>
                    <a:gd name="T43" fmla="*/ 25 h 57"/>
                    <a:gd name="T44" fmla="*/ 16 w 37"/>
                    <a:gd name="T45" fmla="*/ 25 h 57"/>
                    <a:gd name="T46" fmla="*/ 16 w 37"/>
                    <a:gd name="T47" fmla="*/ 33 h 57"/>
                    <a:gd name="T48" fmla="*/ 0 w 37"/>
                    <a:gd name="T49" fmla="*/ 33 h 57"/>
                    <a:gd name="T50" fmla="*/ 21 w 37"/>
                    <a:gd name="T51" fmla="*/ 33 h 57"/>
                    <a:gd name="T52" fmla="*/ 21 w 37"/>
                    <a:gd name="T53" fmla="*/ 25 h 57"/>
                    <a:gd name="T54" fmla="*/ 37 w 37"/>
                    <a:gd name="T55" fmla="*/ 25 h 57"/>
                    <a:gd name="T56" fmla="*/ 37 w 37"/>
                    <a:gd name="T57" fmla="*/ 33 h 57"/>
                    <a:gd name="T58" fmla="*/ 21 w 37"/>
                    <a:gd name="T59" fmla="*/ 33 h 57"/>
                    <a:gd name="T60" fmla="*/ 0 w 37"/>
                    <a:gd name="T61" fmla="*/ 21 h 57"/>
                    <a:gd name="T62" fmla="*/ 0 w 37"/>
                    <a:gd name="T63" fmla="*/ 13 h 57"/>
                    <a:gd name="T64" fmla="*/ 16 w 37"/>
                    <a:gd name="T65" fmla="*/ 13 h 57"/>
                    <a:gd name="T66" fmla="*/ 16 w 37"/>
                    <a:gd name="T67" fmla="*/ 21 h 57"/>
                    <a:gd name="T68" fmla="*/ 0 w 37"/>
                    <a:gd name="T69" fmla="*/ 21 h 57"/>
                    <a:gd name="T70" fmla="*/ 21 w 37"/>
                    <a:gd name="T71" fmla="*/ 21 h 57"/>
                    <a:gd name="T72" fmla="*/ 21 w 37"/>
                    <a:gd name="T73" fmla="*/ 13 h 57"/>
                    <a:gd name="T74" fmla="*/ 37 w 37"/>
                    <a:gd name="T75" fmla="*/ 13 h 57"/>
                    <a:gd name="T76" fmla="*/ 37 w 37"/>
                    <a:gd name="T77" fmla="*/ 21 h 57"/>
                    <a:gd name="T78" fmla="*/ 21 w 37"/>
                    <a:gd name="T79" fmla="*/ 21 h 57"/>
                    <a:gd name="T80" fmla="*/ 0 w 37"/>
                    <a:gd name="T81" fmla="*/ 8 h 57"/>
                    <a:gd name="T82" fmla="*/ 0 w 37"/>
                    <a:gd name="T83" fmla="*/ 0 h 57"/>
                    <a:gd name="T84" fmla="*/ 16 w 37"/>
                    <a:gd name="T85" fmla="*/ 0 h 57"/>
                    <a:gd name="T86" fmla="*/ 16 w 37"/>
                    <a:gd name="T87" fmla="*/ 8 h 57"/>
                    <a:gd name="T88" fmla="*/ 0 w 37"/>
                    <a:gd name="T89" fmla="*/ 8 h 57"/>
                    <a:gd name="T90" fmla="*/ 21 w 37"/>
                    <a:gd name="T91" fmla="*/ 8 h 57"/>
                    <a:gd name="T92" fmla="*/ 21 w 37"/>
                    <a:gd name="T93" fmla="*/ 0 h 57"/>
                    <a:gd name="T94" fmla="*/ 37 w 37"/>
                    <a:gd name="T95" fmla="*/ 0 h 57"/>
                    <a:gd name="T96" fmla="*/ 37 w 37"/>
                    <a:gd name="T97" fmla="*/ 8 h 57"/>
                    <a:gd name="T98" fmla="*/ 21 w 37"/>
                    <a:gd name="T99" fmla="*/ 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7" h="57">
                      <a:moveTo>
                        <a:pt x="0" y="57"/>
                      </a:moveTo>
                      <a:lnTo>
                        <a:pt x="0" y="49"/>
                      </a:lnTo>
                      <a:lnTo>
                        <a:pt x="16" y="49"/>
                      </a:lnTo>
                      <a:lnTo>
                        <a:pt x="16" y="57"/>
                      </a:lnTo>
                      <a:lnTo>
                        <a:pt x="0" y="57"/>
                      </a:lnTo>
                      <a:close/>
                      <a:moveTo>
                        <a:pt x="21" y="57"/>
                      </a:moveTo>
                      <a:lnTo>
                        <a:pt x="21" y="49"/>
                      </a:lnTo>
                      <a:lnTo>
                        <a:pt x="37" y="49"/>
                      </a:lnTo>
                      <a:lnTo>
                        <a:pt x="37" y="57"/>
                      </a:lnTo>
                      <a:lnTo>
                        <a:pt x="21" y="57"/>
                      </a:lnTo>
                      <a:close/>
                      <a:moveTo>
                        <a:pt x="0" y="45"/>
                      </a:moveTo>
                      <a:lnTo>
                        <a:pt x="0" y="37"/>
                      </a:lnTo>
                      <a:lnTo>
                        <a:pt x="16" y="37"/>
                      </a:lnTo>
                      <a:lnTo>
                        <a:pt x="16" y="45"/>
                      </a:lnTo>
                      <a:lnTo>
                        <a:pt x="0" y="45"/>
                      </a:lnTo>
                      <a:close/>
                      <a:moveTo>
                        <a:pt x="21" y="45"/>
                      </a:moveTo>
                      <a:lnTo>
                        <a:pt x="21" y="37"/>
                      </a:lnTo>
                      <a:lnTo>
                        <a:pt x="37" y="37"/>
                      </a:lnTo>
                      <a:lnTo>
                        <a:pt x="37" y="45"/>
                      </a:lnTo>
                      <a:lnTo>
                        <a:pt x="21" y="45"/>
                      </a:lnTo>
                      <a:close/>
                      <a:moveTo>
                        <a:pt x="0" y="33"/>
                      </a:moveTo>
                      <a:lnTo>
                        <a:pt x="0" y="25"/>
                      </a:lnTo>
                      <a:lnTo>
                        <a:pt x="16" y="25"/>
                      </a:lnTo>
                      <a:lnTo>
                        <a:pt x="16" y="33"/>
                      </a:lnTo>
                      <a:lnTo>
                        <a:pt x="0" y="33"/>
                      </a:lnTo>
                      <a:close/>
                      <a:moveTo>
                        <a:pt x="21" y="33"/>
                      </a:moveTo>
                      <a:lnTo>
                        <a:pt x="21" y="25"/>
                      </a:lnTo>
                      <a:lnTo>
                        <a:pt x="37" y="25"/>
                      </a:lnTo>
                      <a:lnTo>
                        <a:pt x="37" y="33"/>
                      </a:lnTo>
                      <a:lnTo>
                        <a:pt x="21" y="33"/>
                      </a:lnTo>
                      <a:close/>
                      <a:moveTo>
                        <a:pt x="0" y="21"/>
                      </a:moveTo>
                      <a:lnTo>
                        <a:pt x="0" y="13"/>
                      </a:lnTo>
                      <a:lnTo>
                        <a:pt x="16" y="13"/>
                      </a:lnTo>
                      <a:lnTo>
                        <a:pt x="16" y="21"/>
                      </a:lnTo>
                      <a:lnTo>
                        <a:pt x="0" y="21"/>
                      </a:lnTo>
                      <a:close/>
                      <a:moveTo>
                        <a:pt x="21" y="21"/>
                      </a:moveTo>
                      <a:lnTo>
                        <a:pt x="21" y="13"/>
                      </a:lnTo>
                      <a:lnTo>
                        <a:pt x="37" y="13"/>
                      </a:lnTo>
                      <a:lnTo>
                        <a:pt x="37" y="21"/>
                      </a:lnTo>
                      <a:lnTo>
                        <a:pt x="21" y="21"/>
                      </a:lnTo>
                      <a:close/>
                      <a:moveTo>
                        <a:pt x="0" y="8"/>
                      </a:moveTo>
                      <a:lnTo>
                        <a:pt x="0" y="0"/>
                      </a:lnTo>
                      <a:lnTo>
                        <a:pt x="16" y="0"/>
                      </a:lnTo>
                      <a:lnTo>
                        <a:pt x="16" y="8"/>
                      </a:lnTo>
                      <a:lnTo>
                        <a:pt x="0" y="8"/>
                      </a:lnTo>
                      <a:close/>
                      <a:moveTo>
                        <a:pt x="21" y="8"/>
                      </a:moveTo>
                      <a:lnTo>
                        <a:pt x="21" y="0"/>
                      </a:lnTo>
                      <a:lnTo>
                        <a:pt x="37" y="0"/>
                      </a:lnTo>
                      <a:lnTo>
                        <a:pt x="37" y="8"/>
                      </a:lnTo>
                      <a:lnTo>
                        <a:pt x="21" y="8"/>
                      </a:lnTo>
                      <a:close/>
                    </a:path>
                  </a:pathLst>
                </a:custGeom>
                <a:solidFill>
                  <a:srgbClr val="0087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sp>
              <p:nvSpPr>
                <p:cNvPr id="82" name="Freeform 143"/>
                <p:cNvSpPr>
                  <a:spLocks/>
                </p:cNvSpPr>
                <p:nvPr/>
              </p:nvSpPr>
              <p:spPr bwMode="auto">
                <a:xfrm>
                  <a:off x="812" y="1543"/>
                  <a:ext cx="73" cy="81"/>
                </a:xfrm>
                <a:custGeom>
                  <a:avLst/>
                  <a:gdLst>
                    <a:gd name="T0" fmla="*/ 11 w 155"/>
                    <a:gd name="T1" fmla="*/ 172 h 172"/>
                    <a:gd name="T2" fmla="*/ 0 w 155"/>
                    <a:gd name="T3" fmla="*/ 160 h 172"/>
                    <a:gd name="T4" fmla="*/ 0 w 155"/>
                    <a:gd name="T5" fmla="*/ 12 h 172"/>
                    <a:gd name="T6" fmla="*/ 11 w 155"/>
                    <a:gd name="T7" fmla="*/ 0 h 172"/>
                    <a:gd name="T8" fmla="*/ 143 w 155"/>
                    <a:gd name="T9" fmla="*/ 0 h 172"/>
                    <a:gd name="T10" fmla="*/ 155 w 155"/>
                    <a:gd name="T11" fmla="*/ 12 h 172"/>
                    <a:gd name="T12" fmla="*/ 155 w 155"/>
                    <a:gd name="T13" fmla="*/ 160 h 172"/>
                    <a:gd name="T14" fmla="*/ 143 w 155"/>
                    <a:gd name="T15" fmla="*/ 172 h 172"/>
                    <a:gd name="T16" fmla="*/ 11 w 155"/>
                    <a:gd name="T17"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172">
                      <a:moveTo>
                        <a:pt x="11" y="172"/>
                      </a:moveTo>
                      <a:cubicBezTo>
                        <a:pt x="5" y="172"/>
                        <a:pt x="0" y="166"/>
                        <a:pt x="0" y="160"/>
                      </a:cubicBezTo>
                      <a:cubicBezTo>
                        <a:pt x="0" y="12"/>
                        <a:pt x="0" y="12"/>
                        <a:pt x="0" y="12"/>
                      </a:cubicBezTo>
                      <a:cubicBezTo>
                        <a:pt x="0" y="5"/>
                        <a:pt x="5" y="0"/>
                        <a:pt x="11" y="0"/>
                      </a:cubicBezTo>
                      <a:cubicBezTo>
                        <a:pt x="143" y="0"/>
                        <a:pt x="143" y="0"/>
                        <a:pt x="143" y="0"/>
                      </a:cubicBezTo>
                      <a:cubicBezTo>
                        <a:pt x="150" y="0"/>
                        <a:pt x="155" y="5"/>
                        <a:pt x="155" y="12"/>
                      </a:cubicBezTo>
                      <a:cubicBezTo>
                        <a:pt x="155" y="160"/>
                        <a:pt x="155" y="160"/>
                        <a:pt x="155" y="160"/>
                      </a:cubicBezTo>
                      <a:cubicBezTo>
                        <a:pt x="155" y="166"/>
                        <a:pt x="150" y="172"/>
                        <a:pt x="143" y="172"/>
                      </a:cubicBezTo>
                      <a:cubicBezTo>
                        <a:pt x="11" y="172"/>
                        <a:pt x="11" y="172"/>
                        <a:pt x="11" y="172"/>
                      </a:cubicBezTo>
                    </a:path>
                  </a:pathLst>
                </a:custGeom>
                <a:solidFill>
                  <a:srgbClr val="DC3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09">
                    <a:defRPr/>
                  </a:pPr>
                  <a:endParaRPr lang="en-US" sz="1836" dirty="0">
                    <a:solidFill>
                      <a:srgbClr val="505050"/>
                    </a:solidFill>
                    <a:latin typeface="Segoe UI"/>
                  </a:endParaRPr>
                </a:p>
              </p:txBody>
            </p:sp>
          </p:grpSp>
          <p:sp>
            <p:nvSpPr>
              <p:cNvPr id="21" name="Rectangle 20"/>
              <p:cNvSpPr/>
              <p:nvPr/>
            </p:nvSpPr>
            <p:spPr>
              <a:xfrm>
                <a:off x="9230124" y="3414940"/>
                <a:ext cx="1081283" cy="250732"/>
              </a:xfrm>
              <a:prstGeom prst="rect">
                <a:avLst/>
              </a:prstGeom>
            </p:spPr>
            <p:txBody>
              <a:bodyPr wrap="none">
                <a:spAutoFit/>
              </a:bodyPr>
              <a:lstStyle/>
              <a:p>
                <a:pPr marL="466254" lvl="1" algn="r" defTabSz="932509">
                  <a:defRPr/>
                </a:pPr>
                <a:r>
                  <a:rPr lang="en-US" sz="600" dirty="0">
                    <a:solidFill>
                      <a:srgbClr val="FFFFFF"/>
                    </a:solidFill>
                    <a:latin typeface="Segoe UI"/>
                  </a:rPr>
                  <a:t>Java</a:t>
                </a:r>
              </a:p>
            </p:txBody>
          </p:sp>
          <p:sp>
            <p:nvSpPr>
              <p:cNvPr id="22" name="Rectangle 21"/>
              <p:cNvSpPr/>
              <p:nvPr/>
            </p:nvSpPr>
            <p:spPr>
              <a:xfrm>
                <a:off x="8345081" y="3888056"/>
                <a:ext cx="1090084" cy="252773"/>
              </a:xfrm>
              <a:prstGeom prst="rect">
                <a:avLst/>
              </a:prstGeom>
            </p:spPr>
            <p:txBody>
              <a:bodyPr wrap="none">
                <a:spAutoFit/>
              </a:bodyPr>
              <a:lstStyle/>
              <a:p>
                <a:pPr marL="466254" lvl="1" algn="r" defTabSz="932509">
                  <a:defRPr/>
                </a:pPr>
                <a:r>
                  <a:rPr lang="en-US" sz="600" dirty="0">
                    <a:solidFill>
                      <a:srgbClr val="FFFFFF"/>
                    </a:solidFill>
                    <a:latin typeface="Segoe UI"/>
                  </a:rPr>
                  <a:t>PHP</a:t>
                </a:r>
              </a:p>
            </p:txBody>
          </p:sp>
          <p:sp>
            <p:nvSpPr>
              <p:cNvPr id="23" name="Rectangle 22"/>
              <p:cNvSpPr/>
              <p:nvPr/>
            </p:nvSpPr>
            <p:spPr>
              <a:xfrm>
                <a:off x="9073764" y="4526225"/>
                <a:ext cx="1103050" cy="250732"/>
              </a:xfrm>
              <a:prstGeom prst="rect">
                <a:avLst/>
              </a:prstGeom>
            </p:spPr>
            <p:txBody>
              <a:bodyPr wrap="none">
                <a:spAutoFit/>
              </a:bodyPr>
              <a:lstStyle/>
              <a:p>
                <a:pPr marL="466254" lvl="1" algn="r" defTabSz="932509">
                  <a:defRPr/>
                </a:pPr>
                <a:r>
                  <a:rPr lang="en-US" sz="600" dirty="0">
                    <a:solidFill>
                      <a:srgbClr val="FFFFFF"/>
                    </a:solidFill>
                    <a:latin typeface="Segoe UI"/>
                  </a:rPr>
                  <a:t>Data</a:t>
                </a:r>
              </a:p>
            </p:txBody>
          </p:sp>
          <p:sp>
            <p:nvSpPr>
              <p:cNvPr id="24" name="Rectangle 23"/>
              <p:cNvSpPr/>
              <p:nvPr/>
            </p:nvSpPr>
            <p:spPr>
              <a:xfrm>
                <a:off x="8475426" y="4726723"/>
                <a:ext cx="1079106" cy="250732"/>
              </a:xfrm>
              <a:prstGeom prst="rect">
                <a:avLst/>
              </a:prstGeom>
            </p:spPr>
            <p:txBody>
              <a:bodyPr wrap="none">
                <a:spAutoFit/>
              </a:bodyPr>
              <a:lstStyle/>
              <a:p>
                <a:pPr marL="466254" lvl="1" algn="r" defTabSz="932509">
                  <a:defRPr/>
                </a:pPr>
                <a:r>
                  <a:rPr lang="en-US" sz="600" dirty="0">
                    <a:solidFill>
                      <a:srgbClr val="FFFFFF"/>
                    </a:solidFill>
                    <a:latin typeface="Segoe UI"/>
                  </a:rPr>
                  <a:t>App</a:t>
                </a:r>
              </a:p>
            </p:txBody>
          </p:sp>
        </p:grpSp>
      </p:grpSp>
      <p:grpSp>
        <p:nvGrpSpPr>
          <p:cNvPr id="9" name="Group 8"/>
          <p:cNvGrpSpPr/>
          <p:nvPr/>
        </p:nvGrpSpPr>
        <p:grpSpPr>
          <a:xfrm>
            <a:off x="275482" y="1349411"/>
            <a:ext cx="5855559" cy="5394194"/>
            <a:chOff x="274638" y="1349106"/>
            <a:chExt cx="5856389" cy="5394960"/>
          </a:xfrm>
        </p:grpSpPr>
        <p:sp>
          <p:nvSpPr>
            <p:cNvPr id="14" name="Rectangle 13"/>
            <p:cNvSpPr/>
            <p:nvPr/>
          </p:nvSpPr>
          <p:spPr>
            <a:xfrm>
              <a:off x="278867" y="1349106"/>
              <a:ext cx="5852160" cy="5394960"/>
            </a:xfrm>
            <a:prstGeom prst="rect">
              <a:avLst/>
            </a:prstGeom>
            <a:solidFill>
              <a:srgbClr val="EEEE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09">
                <a:defRPr/>
              </a:pPr>
              <a:endParaRPr lang="en-US" sz="1836" dirty="0">
                <a:solidFill>
                  <a:srgbClr val="FFFFFF"/>
                </a:solidFill>
                <a:latin typeface="Segoe UI"/>
              </a:endParaRPr>
            </a:p>
          </p:txBody>
        </p:sp>
        <p:sp>
          <p:nvSpPr>
            <p:cNvPr id="3" name="Text Placeholder 1"/>
            <p:cNvSpPr txBox="1">
              <a:spLocks/>
            </p:cNvSpPr>
            <p:nvPr/>
          </p:nvSpPr>
          <p:spPr>
            <a:xfrm>
              <a:off x="274638" y="1353704"/>
              <a:ext cx="5856389" cy="4734358"/>
            </a:xfrm>
            <a:prstGeom prst="rect">
              <a:avLst/>
            </a:prstGeom>
          </p:spPr>
          <p:txBody>
            <a:bodyPr vert="horz" lIns="182854" tIns="146283" rIns="182854" bIns="146283" rtlCol="0" anchor="t"/>
            <a:lstStyle>
              <a:defPPr>
                <a:defRPr lang="en-US"/>
              </a:defPPr>
              <a:lvl1pPr marL="0" algn="l" defTabSz="932688" rtl="0" eaLnBrk="1" latinLnBrk="0" hangingPunct="1">
                <a:defRPr sz="1224" kern="1200">
                  <a:solidFill>
                    <a:schemeClr val="tx1">
                      <a:tint val="75000"/>
                    </a:schemeClr>
                  </a:solidFill>
                  <a:latin typeface="+mn-lt"/>
                  <a:ea typeface="+mn-ea"/>
                  <a:cs typeface="+mn-cs"/>
                </a:defRPr>
              </a:lvl1pPr>
              <a:lvl2pPr marL="466344" algn="l" defTabSz="932688" rtl="0" eaLnBrk="1" latinLnBrk="0" hangingPunct="1">
                <a:defRPr sz="1836" kern="1200">
                  <a:solidFill>
                    <a:schemeClr val="tx1"/>
                  </a:solidFill>
                  <a:latin typeface="+mn-lt"/>
                  <a:ea typeface="+mn-ea"/>
                  <a:cs typeface="+mn-cs"/>
                </a:defRPr>
              </a:lvl2pPr>
              <a:lvl3pPr marL="932688" algn="l" defTabSz="932688" rtl="0" eaLnBrk="1" latinLnBrk="0" hangingPunct="1">
                <a:defRPr sz="1836" kern="1200">
                  <a:solidFill>
                    <a:schemeClr val="tx1"/>
                  </a:solidFill>
                  <a:latin typeface="+mn-lt"/>
                  <a:ea typeface="+mn-ea"/>
                  <a:cs typeface="+mn-cs"/>
                </a:defRPr>
              </a:lvl3pPr>
              <a:lvl4pPr marL="1399032" algn="l" defTabSz="932688" rtl="0" eaLnBrk="1" latinLnBrk="0" hangingPunct="1">
                <a:defRPr sz="1836" kern="1200">
                  <a:solidFill>
                    <a:schemeClr val="tx1"/>
                  </a:solidFill>
                  <a:latin typeface="+mn-lt"/>
                  <a:ea typeface="+mn-ea"/>
                  <a:cs typeface="+mn-cs"/>
                </a:defRPr>
              </a:lvl4pPr>
              <a:lvl5pPr marL="1865376" algn="l" defTabSz="932688" rtl="0" eaLnBrk="1" latinLnBrk="0" hangingPunct="1">
                <a:defRPr sz="1836" kern="1200">
                  <a:solidFill>
                    <a:schemeClr val="tx1"/>
                  </a:solidFill>
                  <a:latin typeface="+mn-lt"/>
                  <a:ea typeface="+mn-ea"/>
                  <a:cs typeface="+mn-cs"/>
                </a:defRPr>
              </a:lvl5pPr>
              <a:lvl6pPr marL="2331720" algn="l" defTabSz="932688" rtl="0" eaLnBrk="1" latinLnBrk="0" hangingPunct="1">
                <a:defRPr sz="1836" kern="1200">
                  <a:solidFill>
                    <a:schemeClr val="tx1"/>
                  </a:solidFill>
                  <a:latin typeface="+mn-lt"/>
                  <a:ea typeface="+mn-ea"/>
                  <a:cs typeface="+mn-cs"/>
                </a:defRPr>
              </a:lvl6pPr>
              <a:lvl7pPr marL="2798064" algn="l" defTabSz="932688" rtl="0" eaLnBrk="1" latinLnBrk="0" hangingPunct="1">
                <a:defRPr sz="1836" kern="1200">
                  <a:solidFill>
                    <a:schemeClr val="tx1"/>
                  </a:solidFill>
                  <a:latin typeface="+mn-lt"/>
                  <a:ea typeface="+mn-ea"/>
                  <a:cs typeface="+mn-cs"/>
                </a:defRPr>
              </a:lvl7pPr>
              <a:lvl8pPr marL="3264408" algn="l" defTabSz="932688" rtl="0" eaLnBrk="1" latinLnBrk="0" hangingPunct="1">
                <a:defRPr sz="1836" kern="1200">
                  <a:solidFill>
                    <a:schemeClr val="tx1"/>
                  </a:solidFill>
                  <a:latin typeface="+mn-lt"/>
                  <a:ea typeface="+mn-ea"/>
                  <a:cs typeface="+mn-cs"/>
                </a:defRPr>
              </a:lvl8pPr>
              <a:lvl9pPr marL="3730752" algn="l" defTabSz="932688" rtl="0" eaLnBrk="1" latinLnBrk="0" hangingPunct="1">
                <a:defRPr sz="1836" kern="1200">
                  <a:solidFill>
                    <a:schemeClr val="tx1"/>
                  </a:solidFill>
                  <a:latin typeface="+mn-lt"/>
                  <a:ea typeface="+mn-ea"/>
                  <a:cs typeface="+mn-cs"/>
                </a:defRPr>
              </a:lvl9pPr>
            </a:lstStyle>
            <a:p>
              <a:pPr defTabSz="932509">
                <a:defRPr/>
              </a:pPr>
              <a:r>
                <a:rPr lang="en-US" sz="2000" dirty="0">
                  <a:gradFill>
                    <a:gsLst>
                      <a:gs pos="0">
                        <a:srgbClr val="0070C0"/>
                      </a:gs>
                      <a:gs pos="100000">
                        <a:srgbClr val="0070C0"/>
                      </a:gs>
                    </a:gsLst>
                  </a:gradFill>
                  <a:latin typeface="Segoe UI"/>
                </a:rPr>
                <a:t>Visual Studio 2013, 2015, and 2017</a:t>
              </a:r>
              <a:endParaRPr lang="en-US" sz="2000" baseline="30000" dirty="0">
                <a:gradFill>
                  <a:gsLst>
                    <a:gs pos="0">
                      <a:srgbClr val="0070C0"/>
                    </a:gs>
                    <a:gs pos="100000">
                      <a:srgbClr val="0070C0"/>
                    </a:gs>
                  </a:gsLst>
                </a:gradFill>
                <a:latin typeface="Segoe UI"/>
              </a:endParaRPr>
            </a:p>
            <a:p>
              <a:pPr marL="0" lvl="1" defTabSz="932509">
                <a:defRPr/>
              </a:pPr>
              <a:r>
                <a:rPr lang="en-US" sz="1599" dirty="0">
                  <a:gradFill>
                    <a:gsLst>
                      <a:gs pos="0">
                        <a:srgbClr val="505050"/>
                      </a:gs>
                      <a:gs pos="100000">
                        <a:srgbClr val="505050"/>
                      </a:gs>
                    </a:gsLst>
                  </a:gradFill>
                  <a:latin typeface="Segoe UI"/>
                </a:rPr>
                <a:t>App Services</a:t>
              </a:r>
            </a:p>
            <a:p>
              <a:pPr marL="0" lvl="1" defTabSz="932509">
                <a:defRPr/>
              </a:pPr>
              <a:r>
                <a:rPr lang="en-US" sz="1599" dirty="0">
                  <a:gradFill>
                    <a:gsLst>
                      <a:gs pos="0">
                        <a:srgbClr val="505050"/>
                      </a:gs>
                      <a:gs pos="100000">
                        <a:srgbClr val="505050"/>
                      </a:gs>
                    </a:gsLst>
                  </a:gradFill>
                  <a:latin typeface="Segoe UI"/>
                </a:rPr>
                <a:t>Connected Services</a:t>
              </a:r>
            </a:p>
            <a:p>
              <a:pPr marL="0" lvl="1" defTabSz="932509">
                <a:defRPr/>
              </a:pPr>
              <a:r>
                <a:rPr lang="en-US" sz="1599" dirty="0">
                  <a:gradFill>
                    <a:gsLst>
                      <a:gs pos="0">
                        <a:srgbClr val="505050"/>
                      </a:gs>
                      <a:gs pos="100000">
                        <a:srgbClr val="505050"/>
                      </a:gs>
                    </a:gsLst>
                  </a:gradFill>
                  <a:latin typeface="Segoe UI"/>
                </a:rPr>
                <a:t>WebJobs</a:t>
              </a:r>
            </a:p>
            <a:p>
              <a:pPr marL="0" lvl="1" defTabSz="932509">
                <a:defRPr/>
              </a:pPr>
              <a:r>
                <a:rPr lang="en-US" sz="1599" dirty="0">
                  <a:gradFill>
                    <a:gsLst>
                      <a:gs pos="0">
                        <a:srgbClr val="505050"/>
                      </a:gs>
                      <a:gs pos="100000">
                        <a:srgbClr val="505050"/>
                      </a:gs>
                    </a:gsLst>
                  </a:gradFill>
                  <a:latin typeface="Segoe UI"/>
                </a:rPr>
                <a:t>PowerShell Editing</a:t>
              </a:r>
            </a:p>
            <a:p>
              <a:pPr marL="0" lvl="1" defTabSz="932509">
                <a:defRPr/>
              </a:pPr>
              <a:r>
                <a:rPr lang="en-US" sz="1599" dirty="0">
                  <a:gradFill>
                    <a:gsLst>
                      <a:gs pos="0">
                        <a:srgbClr val="505050"/>
                      </a:gs>
                      <a:gs pos="100000">
                        <a:srgbClr val="505050"/>
                      </a:gs>
                    </a:gsLst>
                  </a:gradFill>
                  <a:latin typeface="Segoe UI"/>
                </a:rPr>
                <a:t>Debugging</a:t>
              </a:r>
            </a:p>
            <a:p>
              <a:pPr marL="0" lvl="1" defTabSz="932509">
                <a:defRPr/>
              </a:pPr>
              <a:r>
                <a:rPr lang="en-US" sz="1599" dirty="0">
                  <a:gradFill>
                    <a:gsLst>
                      <a:gs pos="0">
                        <a:srgbClr val="505050"/>
                      </a:gs>
                      <a:gs pos="100000">
                        <a:srgbClr val="505050"/>
                      </a:gs>
                    </a:gsLst>
                  </a:gradFill>
                  <a:latin typeface="Segoe UI"/>
                </a:rPr>
                <a:t>Integrated DevOps</a:t>
              </a:r>
            </a:p>
            <a:p>
              <a:pPr defTabSz="932509">
                <a:defRPr/>
              </a:pPr>
              <a:endParaRPr lang="en-US" sz="1000" dirty="0">
                <a:gradFill>
                  <a:gsLst>
                    <a:gs pos="0">
                      <a:srgbClr val="505050"/>
                    </a:gs>
                    <a:gs pos="100000">
                      <a:srgbClr val="505050"/>
                    </a:gs>
                  </a:gsLst>
                </a:gradFill>
                <a:latin typeface="Segoe UI"/>
              </a:endParaRPr>
            </a:p>
            <a:p>
              <a:pPr defTabSz="932509">
                <a:defRPr/>
              </a:pPr>
              <a:r>
                <a:rPr lang="en-US" sz="2000" dirty="0">
                  <a:gradFill>
                    <a:gsLst>
                      <a:gs pos="0">
                        <a:srgbClr val="0070C0"/>
                      </a:gs>
                      <a:gs pos="100000">
                        <a:srgbClr val="0070C0"/>
                      </a:gs>
                    </a:gsLst>
                  </a:gradFill>
                  <a:latin typeface="Segoe UI"/>
                </a:rPr>
                <a:t>Azure SDK for .NET &amp; Java</a:t>
              </a:r>
            </a:p>
            <a:p>
              <a:pPr marL="0" lvl="1" defTabSz="932509">
                <a:defRPr/>
              </a:pPr>
              <a:r>
                <a:rPr lang="en-US" sz="1599" dirty="0">
                  <a:gradFill>
                    <a:gsLst>
                      <a:gs pos="0">
                        <a:srgbClr val="505050"/>
                      </a:gs>
                      <a:gs pos="100000">
                        <a:srgbClr val="505050"/>
                      </a:gs>
                    </a:gsLst>
                  </a:gradFill>
                  <a:latin typeface="Segoe UI"/>
                </a:rPr>
                <a:t>Cloud Services</a:t>
              </a:r>
            </a:p>
            <a:p>
              <a:pPr marL="0" lvl="1" defTabSz="932509">
                <a:defRPr/>
              </a:pPr>
              <a:r>
                <a:rPr lang="en-US" sz="1599" dirty="0">
                  <a:gradFill>
                    <a:gsLst>
                      <a:gs pos="0">
                        <a:srgbClr val="505050"/>
                      </a:gs>
                      <a:gs pos="100000">
                        <a:srgbClr val="505050"/>
                      </a:gs>
                    </a:gsLst>
                  </a:gradFill>
                  <a:latin typeface="Segoe UI"/>
                </a:rPr>
                <a:t>Azure Resource Manager (ARM, IaaS VMs)</a:t>
              </a:r>
            </a:p>
            <a:p>
              <a:pPr marL="0" lvl="1" defTabSz="932509">
                <a:defRPr/>
              </a:pPr>
              <a:r>
                <a:rPr lang="en-US" sz="1599" dirty="0">
                  <a:gradFill>
                    <a:gsLst>
                      <a:gs pos="0">
                        <a:srgbClr val="505050"/>
                      </a:gs>
                      <a:gs pos="100000">
                        <a:srgbClr val="505050"/>
                      </a:gs>
                    </a:gsLst>
                  </a:gradFill>
                  <a:latin typeface="Segoe UI"/>
                </a:rPr>
                <a:t>Azure Resource Optics via Cloud Explorer</a:t>
              </a:r>
              <a:endParaRPr lang="en-US" sz="200" dirty="0">
                <a:gradFill>
                  <a:gsLst>
                    <a:gs pos="0">
                      <a:srgbClr val="505050"/>
                    </a:gs>
                    <a:gs pos="100000">
                      <a:srgbClr val="505050"/>
                    </a:gs>
                  </a:gsLst>
                </a:gradFill>
                <a:latin typeface="Segoe UI"/>
              </a:endParaRPr>
            </a:p>
            <a:p>
              <a:pPr marL="0" lvl="1" defTabSz="932509">
                <a:defRPr/>
              </a:pPr>
              <a:r>
                <a:rPr lang="en-US" sz="1599" dirty="0">
                  <a:gradFill>
                    <a:gsLst>
                      <a:gs pos="0">
                        <a:srgbClr val="505050"/>
                      </a:gs>
                      <a:gs pos="100000">
                        <a:srgbClr val="505050"/>
                      </a:gs>
                    </a:gsLst>
                  </a:gradFill>
                  <a:latin typeface="Segoe UI"/>
                </a:rPr>
                <a:t>Diagnostics for Cloud Services, VMs and VMSS</a:t>
              </a:r>
            </a:p>
            <a:p>
              <a:pPr marL="0" lvl="1" defTabSz="932509">
                <a:defRPr/>
              </a:pPr>
              <a:r>
                <a:rPr lang="en-US" sz="1599" dirty="0">
                  <a:gradFill>
                    <a:gsLst>
                      <a:gs pos="0">
                        <a:srgbClr val="505050"/>
                      </a:gs>
                      <a:gs pos="100000">
                        <a:srgbClr val="505050"/>
                      </a:gs>
                    </a:gsLst>
                  </a:gradFill>
                  <a:latin typeface="Segoe UI"/>
                </a:rPr>
                <a:t>Data Factory Tools</a:t>
              </a:r>
            </a:p>
            <a:p>
              <a:pPr marL="751950" lvl="1" indent="-285695" defTabSz="932509">
                <a:buFont typeface="Arial" panose="020B0604020202020204" pitchFamily="34" charset="0"/>
                <a:buChar char="•"/>
                <a:defRPr/>
              </a:pPr>
              <a:endParaRPr lang="en-US" sz="1599" dirty="0">
                <a:gradFill>
                  <a:gsLst>
                    <a:gs pos="0">
                      <a:srgbClr val="505050"/>
                    </a:gs>
                    <a:gs pos="100000">
                      <a:srgbClr val="505050"/>
                    </a:gs>
                  </a:gsLst>
                </a:gradFill>
                <a:latin typeface="Segoe UI"/>
              </a:endParaRPr>
            </a:p>
            <a:p>
              <a:pPr lvl="0">
                <a:defRPr/>
              </a:pPr>
              <a:r>
                <a:rPr lang="en-US" sz="2000" dirty="0">
                  <a:gradFill>
                    <a:gsLst>
                      <a:gs pos="0">
                        <a:srgbClr val="0070C0"/>
                      </a:gs>
                      <a:gs pos="100000">
                        <a:srgbClr val="0070C0"/>
                      </a:gs>
                    </a:gsLst>
                  </a:gradFill>
                </a:rPr>
                <a:t>Visual Studio Tools for Docker – Preview</a:t>
              </a:r>
            </a:p>
            <a:p>
              <a:pPr lvl="0">
                <a:defRPr/>
              </a:pPr>
              <a:endParaRPr lang="en-US" sz="2000" dirty="0">
                <a:gradFill>
                  <a:gsLst>
                    <a:gs pos="0">
                      <a:srgbClr val="505050"/>
                    </a:gs>
                    <a:gs pos="100000">
                      <a:srgbClr val="505050"/>
                    </a:gs>
                  </a:gsLst>
                </a:gradFill>
                <a:latin typeface="Segoe UI"/>
              </a:endParaRPr>
            </a:p>
            <a:p>
              <a:pPr defTabSz="932509">
                <a:defRPr/>
              </a:pPr>
              <a:r>
                <a:rPr lang="en-US" sz="2000" dirty="0">
                  <a:gradFill>
                    <a:gsLst>
                      <a:gs pos="0">
                        <a:srgbClr val="0070C0"/>
                      </a:gs>
                      <a:gs pos="100000">
                        <a:srgbClr val="0070C0"/>
                      </a:gs>
                    </a:gsLst>
                    <a:lin ang="0" scaled="0"/>
                  </a:gradFill>
                  <a:latin typeface="Segoe UI"/>
                </a:rPr>
                <a:t>Azure Service Fabric Tools for Visual Studio</a:t>
              </a:r>
            </a:p>
            <a:p>
              <a:pPr defTabSz="932509">
                <a:defRPr/>
              </a:pPr>
              <a:endParaRPr lang="en-US" sz="988" dirty="0">
                <a:gradFill>
                  <a:gsLst>
                    <a:gs pos="0">
                      <a:srgbClr val="505050"/>
                    </a:gs>
                    <a:gs pos="100000">
                      <a:srgbClr val="505050"/>
                    </a:gs>
                  </a:gsLst>
                </a:gradFill>
                <a:latin typeface="Segoe UI"/>
              </a:endParaRPr>
            </a:p>
            <a:p>
              <a:pPr marL="342734" lvl="1" defTabSz="932509">
                <a:defRPr/>
              </a:pPr>
              <a:endParaRPr lang="en-US" sz="1599" dirty="0">
                <a:gradFill>
                  <a:gsLst>
                    <a:gs pos="0">
                      <a:srgbClr val="505050"/>
                    </a:gs>
                    <a:gs pos="100000">
                      <a:srgbClr val="505050"/>
                    </a:gs>
                  </a:gsLst>
                </a:gradFill>
                <a:latin typeface="Segoe UI"/>
              </a:endParaRPr>
            </a:p>
            <a:p>
              <a:pPr marL="342734" lvl="1" defTabSz="932509">
                <a:defRPr/>
              </a:pPr>
              <a:endParaRPr lang="en-US" sz="1599" dirty="0">
                <a:gradFill>
                  <a:gsLst>
                    <a:gs pos="0">
                      <a:srgbClr val="505050"/>
                    </a:gs>
                    <a:gs pos="100000">
                      <a:srgbClr val="505050"/>
                    </a:gs>
                  </a:gsLst>
                </a:gradFill>
                <a:latin typeface="Segoe UI"/>
              </a:endParaRPr>
            </a:p>
          </p:txBody>
        </p:sp>
        <p:pic>
          <p:nvPicPr>
            <p:cNvPr id="83" name="Picture 82"/>
            <p:cNvPicPr>
              <a:picLocks noChangeAspect="1"/>
            </p:cNvPicPr>
            <p:nvPr/>
          </p:nvPicPr>
          <p:blipFill rotWithShape="1">
            <a:blip r:embed="rId3" cstate="print">
              <a:extLst>
                <a:ext uri="{28A0092B-C50C-407E-A947-70E740481C1C}">
                  <a14:useLocalDpi xmlns:a14="http://schemas.microsoft.com/office/drawing/2010/main" val="0"/>
                </a:ext>
              </a:extLst>
            </a:blip>
            <a:srcRect b="-7009"/>
            <a:stretch/>
          </p:blipFill>
          <p:spPr>
            <a:xfrm>
              <a:off x="4610331" y="1471459"/>
              <a:ext cx="1368323" cy="1294178"/>
            </a:xfrm>
            <a:prstGeom prst="rect">
              <a:avLst/>
            </a:prstGeom>
          </p:spPr>
        </p:pic>
      </p:grpSp>
    </p:spTree>
    <p:extLst>
      <p:ext uri="{BB962C8B-B14F-4D97-AF65-F5344CB8AC3E}">
        <p14:creationId xmlns:p14="http://schemas.microsoft.com/office/powerpoint/2010/main" val="3629157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and SDKs</a:t>
            </a:r>
          </a:p>
        </p:txBody>
      </p:sp>
      <p:sp>
        <p:nvSpPr>
          <p:cNvPr id="6" name="Rectangle 5"/>
          <p:cNvSpPr/>
          <p:nvPr/>
        </p:nvSpPr>
        <p:spPr>
          <a:xfrm>
            <a:off x="882" y="6523670"/>
            <a:ext cx="12434711" cy="83837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a:spAutoFit/>
          </a:bodyPr>
          <a:lstStyle/>
          <a:p>
            <a:r>
              <a:rPr lang="en-US" sz="2448" dirty="0">
                <a:solidFill>
                  <a:schemeClr val="bg1"/>
                </a:solidFill>
              </a:rPr>
              <a:t>https://azure.microsoft.com/en-us/tools/</a:t>
            </a:r>
          </a:p>
          <a:p>
            <a:r>
              <a:rPr lang="en-US" sz="2400" dirty="0"/>
              <a:t>https://github.com/azure/azure-rest-api-specs </a:t>
            </a:r>
            <a:endParaRPr lang="en-US" sz="2448" dirty="0">
              <a:solidFill>
                <a:schemeClr val="bg1"/>
              </a:solidFill>
            </a:endParaRPr>
          </a:p>
        </p:txBody>
      </p:sp>
      <p:pic>
        <p:nvPicPr>
          <p:cNvPr id="3" name="Picture 2"/>
          <p:cNvPicPr>
            <a:picLocks noChangeAspect="1"/>
          </p:cNvPicPr>
          <p:nvPr/>
        </p:nvPicPr>
        <p:blipFill>
          <a:blip r:embed="rId3"/>
          <a:stretch>
            <a:fillRect/>
          </a:stretch>
        </p:blipFill>
        <p:spPr>
          <a:xfrm>
            <a:off x="503238" y="1058863"/>
            <a:ext cx="6096000" cy="3352800"/>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4"/>
          <a:stretch>
            <a:fillRect/>
          </a:stretch>
        </p:blipFill>
        <p:spPr>
          <a:xfrm>
            <a:off x="2255837" y="2853968"/>
            <a:ext cx="6019800" cy="263117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p:cNvPicPr>
            <a:picLocks noChangeAspect="1"/>
          </p:cNvPicPr>
          <p:nvPr/>
        </p:nvPicPr>
        <p:blipFill>
          <a:blip r:embed="rId5"/>
          <a:stretch>
            <a:fillRect/>
          </a:stretch>
        </p:blipFill>
        <p:spPr>
          <a:xfrm>
            <a:off x="4770437" y="4792663"/>
            <a:ext cx="6576871" cy="148302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Picture 9"/>
          <p:cNvPicPr>
            <a:picLocks noChangeAspect="1"/>
          </p:cNvPicPr>
          <p:nvPr/>
        </p:nvPicPr>
        <p:blipFill>
          <a:blip r:embed="rId6"/>
          <a:stretch>
            <a:fillRect/>
          </a:stretch>
        </p:blipFill>
        <p:spPr>
          <a:xfrm>
            <a:off x="5837237" y="1713117"/>
            <a:ext cx="6086475" cy="14384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Speech Bubble: Rectangle 10"/>
          <p:cNvSpPr/>
          <p:nvPr/>
        </p:nvSpPr>
        <p:spPr bwMode="auto">
          <a:xfrm>
            <a:off x="7944572" y="831848"/>
            <a:ext cx="2057400" cy="762000"/>
          </a:xfrm>
          <a:prstGeom prst="wedgeRectCallout">
            <a:avLst>
              <a:gd name="adj1" fmla="val -69051"/>
              <a:gd name="adj2" fmla="val 88538"/>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gradFill>
                  <a:gsLst>
                    <a:gs pos="0">
                      <a:srgbClr val="FFFFFF"/>
                    </a:gs>
                    <a:gs pos="100000">
                      <a:srgbClr val="FFFFFF"/>
                    </a:gs>
                  </a:gsLst>
                  <a:lin ang="5400000" scaled="0"/>
                </a:gradFill>
                <a:ea typeface="Segoe UI" pitchFamily="34" charset="0"/>
                <a:cs typeface="Segoe UI" pitchFamily="34" charset="0"/>
              </a:rPr>
              <a:t>Cross platform editor</a:t>
            </a:r>
          </a:p>
        </p:txBody>
      </p:sp>
      <p:sp>
        <p:nvSpPr>
          <p:cNvPr id="12" name="Speech Bubble: Rectangle 11"/>
          <p:cNvSpPr/>
          <p:nvPr/>
        </p:nvSpPr>
        <p:spPr bwMode="auto">
          <a:xfrm>
            <a:off x="8042274" y="3809074"/>
            <a:ext cx="2057400" cy="762000"/>
          </a:xfrm>
          <a:prstGeom prst="wedgeRectCallout">
            <a:avLst>
              <a:gd name="adj1" fmla="val -91273"/>
              <a:gd name="adj2" fmla="val -42783"/>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gradFill>
                  <a:gsLst>
                    <a:gs pos="0">
                      <a:srgbClr val="FFFFFF"/>
                    </a:gs>
                    <a:gs pos="100000">
                      <a:srgbClr val="FFFFFF"/>
                    </a:gs>
                  </a:gsLst>
                  <a:lin ang="5400000" scaled="0"/>
                </a:gradFill>
                <a:ea typeface="Segoe UI" pitchFamily="34" charset="0"/>
                <a:cs typeface="Segoe UI" pitchFamily="34" charset="0"/>
              </a:rPr>
              <a:t>Cross platform CLI</a:t>
            </a:r>
          </a:p>
        </p:txBody>
      </p:sp>
      <p:sp>
        <p:nvSpPr>
          <p:cNvPr id="13" name="Speech Bubble: Rectangle 12"/>
          <p:cNvSpPr/>
          <p:nvPr/>
        </p:nvSpPr>
        <p:spPr bwMode="auto">
          <a:xfrm>
            <a:off x="10485437" y="5485140"/>
            <a:ext cx="1678766" cy="718674"/>
          </a:xfrm>
          <a:prstGeom prst="wedgeRectCallout">
            <a:avLst>
              <a:gd name="adj1" fmla="val -104975"/>
              <a:gd name="adj2" fmla="val 6756"/>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gradFill>
                  <a:gsLst>
                    <a:gs pos="0">
                      <a:srgbClr val="FFFFFF"/>
                    </a:gs>
                    <a:gs pos="100000">
                      <a:srgbClr val="FFFFFF"/>
                    </a:gs>
                  </a:gsLst>
                  <a:lin ang="5400000" scaled="0"/>
                </a:gradFill>
                <a:ea typeface="Segoe UI" pitchFamily="34" charset="0"/>
                <a:cs typeface="Segoe UI" pitchFamily="34" charset="0"/>
              </a:rPr>
              <a:t>Cross platform storage viewer</a:t>
            </a:r>
          </a:p>
        </p:txBody>
      </p:sp>
    </p:spTree>
    <p:extLst>
      <p:ext uri="{BB962C8B-B14F-4D97-AF65-F5344CB8AC3E}">
        <p14:creationId xmlns:p14="http://schemas.microsoft.com/office/powerpoint/2010/main" val="298311147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Azure Tools</a:t>
            </a:r>
            <a:br>
              <a:rPr lang="en-US" dirty="0"/>
            </a:br>
            <a:br>
              <a:rPr lang="en-US" dirty="0"/>
            </a:br>
            <a:endParaRPr lang="en-US" dirty="0"/>
          </a:p>
        </p:txBody>
      </p:sp>
      <p:sp>
        <p:nvSpPr>
          <p:cNvPr id="5" name="Text Placeholder 4"/>
          <p:cNvSpPr>
            <a:spLocks noGrp="1"/>
          </p:cNvSpPr>
          <p:nvPr>
            <p:ph type="body" sz="quarter" idx="10"/>
          </p:nvPr>
        </p:nvSpPr>
        <p:spPr>
          <a:xfrm>
            <a:off x="275481" y="1212851"/>
            <a:ext cx="11885514" cy="5480822"/>
          </a:xfrm>
        </p:spPr>
        <p:txBody>
          <a:bodyPr/>
          <a:lstStyle/>
          <a:p>
            <a:r>
              <a:rPr lang="en-US" dirty="0"/>
              <a:t>Azure Tools</a:t>
            </a:r>
          </a:p>
          <a:p>
            <a:pPr lvl="1"/>
            <a:r>
              <a:rPr lang="en-US" dirty="0">
                <a:hlinkClick r:id="rId3"/>
              </a:rPr>
              <a:t>https://azure.com/tools</a:t>
            </a:r>
            <a:endParaRPr lang="en-US" dirty="0"/>
          </a:p>
          <a:p>
            <a:r>
              <a:rPr lang="en-US" dirty="0"/>
              <a:t>Storage Explorer </a:t>
            </a:r>
          </a:p>
          <a:p>
            <a:pPr lvl="1"/>
            <a:r>
              <a:rPr lang="en-US" dirty="0">
                <a:hlinkClick r:id="rId4"/>
              </a:rPr>
              <a:t>http://storageexplorer.com</a:t>
            </a:r>
            <a:endParaRPr lang="en-US" dirty="0"/>
          </a:p>
          <a:p>
            <a:r>
              <a:rPr lang="en-US" dirty="0"/>
              <a:t>Visual Studio</a:t>
            </a:r>
          </a:p>
          <a:p>
            <a:pPr lvl="1"/>
            <a:r>
              <a:rPr lang="en-US" dirty="0">
                <a:hlinkClick r:id="rId5"/>
              </a:rPr>
              <a:t>https://www.visualstudio.com/vs/azure-tools</a:t>
            </a:r>
            <a:r>
              <a:rPr lang="en-US" dirty="0"/>
              <a:t> </a:t>
            </a:r>
          </a:p>
          <a:p>
            <a:r>
              <a:rPr lang="en-US" dirty="0"/>
              <a:t>Visual Studio Code</a:t>
            </a:r>
          </a:p>
          <a:p>
            <a:pPr lvl="1"/>
            <a:r>
              <a:rPr lang="en-US" dirty="0">
                <a:hlinkClick r:id="rId6"/>
              </a:rPr>
              <a:t>https://code.visualstudio.com</a:t>
            </a:r>
            <a:r>
              <a:rPr lang="en-US" dirty="0"/>
              <a:t> </a:t>
            </a:r>
          </a:p>
          <a:p>
            <a:r>
              <a:rPr lang="en-US" dirty="0"/>
              <a:t>Azure PowerShell</a:t>
            </a:r>
          </a:p>
          <a:p>
            <a:pPr lvl="1"/>
            <a:r>
              <a:rPr lang="en-US" dirty="0">
                <a:hlinkClick r:id="rId7"/>
              </a:rPr>
              <a:t>http://aka.ms/webpi-azps</a:t>
            </a:r>
            <a:endParaRPr lang="en-US" dirty="0"/>
          </a:p>
          <a:p>
            <a:pPr lvl="1"/>
            <a:endParaRPr lang="en-US" dirty="0"/>
          </a:p>
        </p:txBody>
      </p:sp>
    </p:spTree>
    <p:extLst>
      <p:ext uri="{BB962C8B-B14F-4D97-AF65-F5344CB8AC3E}">
        <p14:creationId xmlns:p14="http://schemas.microsoft.com/office/powerpoint/2010/main" val="187634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EDU Specific Tools and Links</a:t>
            </a:r>
          </a:p>
        </p:txBody>
      </p:sp>
      <p:sp>
        <p:nvSpPr>
          <p:cNvPr id="5" name="Text Placeholder 4"/>
          <p:cNvSpPr>
            <a:spLocks noGrp="1"/>
          </p:cNvSpPr>
          <p:nvPr>
            <p:ph type="body" sz="quarter" idx="10"/>
          </p:nvPr>
        </p:nvSpPr>
        <p:spPr>
          <a:xfrm>
            <a:off x="274638" y="1212850"/>
            <a:ext cx="11887200" cy="4739759"/>
          </a:xfrm>
        </p:spPr>
        <p:txBody>
          <a:bodyPr/>
          <a:lstStyle/>
          <a:p>
            <a:r>
              <a:rPr lang="en-US" dirty="0"/>
              <a:t>Install the Microsoft School Data Sync Toolkit</a:t>
            </a:r>
          </a:p>
          <a:p>
            <a:pPr lvl="1"/>
            <a:r>
              <a:rPr lang="en-US" dirty="0"/>
              <a:t>https://support.office.com/en-us/article/Install-the-School-Data-Sync-Toolkit-8e27426c-8c46-416e-b0df-c29b5f3f62e1?ui=en-US&amp;rs=en-US&amp;ad=US</a:t>
            </a:r>
          </a:p>
          <a:p>
            <a:endParaRPr lang="en-US" dirty="0"/>
          </a:p>
          <a:p>
            <a:r>
              <a:rPr lang="en-US" dirty="0"/>
              <a:t>http://aka.ms/classroomsetup</a:t>
            </a:r>
          </a:p>
          <a:p>
            <a:r>
              <a:rPr lang="en-US" dirty="0"/>
              <a:t>http://sds.microsoft.com/</a:t>
            </a:r>
          </a:p>
          <a:p>
            <a:r>
              <a:rPr lang="en-US" dirty="0"/>
              <a:t>http://aka.ms/sdsdeployment</a:t>
            </a:r>
          </a:p>
          <a:p>
            <a:endParaRPr lang="en-US" dirty="0"/>
          </a:p>
        </p:txBody>
      </p:sp>
    </p:spTree>
    <p:extLst>
      <p:ext uri="{BB962C8B-B14F-4D97-AF65-F5344CB8AC3E}">
        <p14:creationId xmlns:p14="http://schemas.microsoft.com/office/powerpoint/2010/main" val="206203222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482" y="295731"/>
            <a:ext cx="11987685" cy="917444"/>
          </a:xfrm>
        </p:spPr>
        <p:txBody>
          <a:bodyPr/>
          <a:lstStyle/>
          <a:p>
            <a:r>
              <a:rPr lang="en-US" spc="-160" dirty="0"/>
              <a:t>Node Dev Center – </a:t>
            </a:r>
            <a:r>
              <a:rPr lang="en-US" dirty="0"/>
              <a:t>azure.com/node </a:t>
            </a:r>
          </a:p>
        </p:txBody>
      </p:sp>
      <p:pic>
        <p:nvPicPr>
          <p:cNvPr id="3" name="Picture 2" descr="Screen Clipping"/>
          <p:cNvPicPr>
            <a:picLocks noChangeAspect="1"/>
          </p:cNvPicPr>
          <p:nvPr/>
        </p:nvPicPr>
        <p:blipFill>
          <a:blip r:embed="rId3"/>
          <a:stretch>
            <a:fillRect/>
          </a:stretch>
        </p:blipFill>
        <p:spPr>
          <a:xfrm>
            <a:off x="1423744" y="1120185"/>
            <a:ext cx="9691159" cy="5599553"/>
          </a:xfrm>
          <a:prstGeom prst="rect">
            <a:avLst/>
          </a:prstGeom>
        </p:spPr>
      </p:pic>
    </p:spTree>
    <p:extLst>
      <p:ext uri="{BB962C8B-B14F-4D97-AF65-F5344CB8AC3E}">
        <p14:creationId xmlns:p14="http://schemas.microsoft.com/office/powerpoint/2010/main" val="207354470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azure.github.io</a:t>
            </a:r>
          </a:p>
        </p:txBody>
      </p:sp>
      <p:pic>
        <p:nvPicPr>
          <p:cNvPr id="4" name="Picture 3" descr="Screen Clipping"/>
          <p:cNvPicPr>
            <a:picLocks noChangeAspect="1"/>
          </p:cNvPicPr>
          <p:nvPr/>
        </p:nvPicPr>
        <p:blipFill>
          <a:blip r:embed="rId3"/>
          <a:stretch>
            <a:fillRect/>
          </a:stretch>
        </p:blipFill>
        <p:spPr>
          <a:xfrm>
            <a:off x="1006954" y="1213174"/>
            <a:ext cx="9286550" cy="5500349"/>
          </a:xfrm>
          <a:prstGeom prst="rect">
            <a:avLst/>
          </a:prstGeom>
        </p:spPr>
      </p:pic>
    </p:spTree>
    <p:extLst>
      <p:ext uri="{BB962C8B-B14F-4D97-AF65-F5344CB8AC3E}">
        <p14:creationId xmlns:p14="http://schemas.microsoft.com/office/powerpoint/2010/main" val="850605625"/>
      </p:ext>
    </p:extLst>
  </p:cSld>
  <p:clrMapOvr>
    <a:masterClrMapping/>
  </p:clrMapOvr>
  <p:transition>
    <p:fade/>
  </p:transition>
</p:sld>
</file>

<file path=ppt/theme/theme1.xml><?xml version="1.0" encoding="utf-8"?>
<a:theme xmlns:a="http://schemas.openxmlformats.org/drawingml/2006/main" name="WHITE TEMPLATE">
  <a:themeElements>
    <a:clrScheme name="BT - Dark blue on white - red accent">
      <a:dk1>
        <a:srgbClr val="505050"/>
      </a:dk1>
      <a:lt1>
        <a:srgbClr val="FFFFFF"/>
      </a:lt1>
      <a:dk2>
        <a:srgbClr val="002050"/>
      </a:dk2>
      <a:lt2>
        <a:srgbClr val="CDF4FF"/>
      </a:lt2>
      <a:accent1>
        <a:srgbClr val="002050"/>
      </a:accent1>
      <a:accent2>
        <a:srgbClr val="D83B01"/>
      </a:accent2>
      <a:accent3>
        <a:srgbClr val="0078D7"/>
      </a:accent3>
      <a:accent4>
        <a:srgbClr val="5C2D91"/>
      </a:accent4>
      <a:accent5>
        <a:srgbClr val="107C10"/>
      </a:accent5>
      <a:accent6>
        <a:srgbClr val="B4009E"/>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Edu_DARK_BLUE_2016_1.potx" id="{32CF034D-37A2-4D5E-BC9F-414114778C0E}" vid="{374C3F9A-52DF-4488-9625-FC4AE9EF9F1E}"/>
    </a:ext>
  </a:extLst>
</a:theme>
</file>

<file path=ppt/theme/theme2.xml><?xml version="1.0" encoding="utf-8"?>
<a:theme xmlns:a="http://schemas.openxmlformats.org/drawingml/2006/main" name="COLOR TEMPLATE">
  <a:themeElements>
    <a:clrScheme name="BT - Dark blue / red accent">
      <a:dk1>
        <a:srgbClr val="505050"/>
      </a:dk1>
      <a:lt1>
        <a:srgbClr val="FFFFFF"/>
      </a:lt1>
      <a:dk2>
        <a:srgbClr val="002050"/>
      </a:dk2>
      <a:lt2>
        <a:srgbClr val="CDF4FF"/>
      </a:lt2>
      <a:accent1>
        <a:srgbClr val="D83B01"/>
      </a:accent1>
      <a:accent2>
        <a:srgbClr val="0078D7"/>
      </a:accent2>
      <a:accent3>
        <a:srgbClr val="107C10"/>
      </a:accent3>
      <a:accent4>
        <a:srgbClr val="5C2D91"/>
      </a:accent4>
      <a:accent5>
        <a:srgbClr val="B4009E"/>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Edu_DARK_BLUE_2016_1.potx" id="{32CF034D-37A2-4D5E-BC9F-414114778C0E}" vid="{C5884F92-0372-40FE-A41F-52E1C148CAA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B0BB5962AB3C45A9A1CE1EC4C4F647" ma:contentTypeVersion="3" ma:contentTypeDescription="Create a new document." ma:contentTypeScope="" ma:versionID="f0876370c90de824ab54c09b0bd2a056">
  <xsd:schema xmlns:xsd="http://www.w3.org/2001/XMLSchema" xmlns:xs="http://www.w3.org/2001/XMLSchema" xmlns:p="http://schemas.microsoft.com/office/2006/metadata/properties" xmlns:ns3="630a2e83-186a-4a0f-ab27-bee8a8096abc" targetNamespace="http://schemas.microsoft.com/office/2006/metadata/properties" ma:root="true" ma:fieldsID="a2a3b5ed8b4accd7c8a398d0cb075271" ns3:_="">
    <xsd:import namespace="630a2e83-186a-4a0f-ab27-bee8a8096abc"/>
    <xsd:element name="properties">
      <xsd:complexType>
        <xsd:sequence>
          <xsd:element name="documentManagement">
            <xsd:complexType>
              <xsd:all>
                <xsd:element ref="ns3:SharedWithUsers" minOccurs="0"/>
                <xsd:element ref="ns3:SharedWithDetails" minOccurs="0"/>
                <xsd:element ref="ns3: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0a2e83-186a-4a0f-ab27-bee8a8096ab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4553072-E538-48C4-90FC-3653F32D67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0a2e83-186a-4a0f-ab27-bee8a8096ab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purl.org/dc/terms/"/>
    <ds:schemaRef ds:uri="http://schemas.openxmlformats.org/package/2006/metadata/core-properties"/>
    <ds:schemaRef ds:uri="630a2e83-186a-4a0f-ab27-bee8a8096abc"/>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Brand_template_16-9_Edu_DARK_BLUE_2016_1</Template>
  <TotalTime>1439</TotalTime>
  <Words>1021</Words>
  <Application>Microsoft Office PowerPoint</Application>
  <PresentationFormat>Custom</PresentationFormat>
  <Paragraphs>163</Paragraphs>
  <Slides>15</Slides>
  <Notes>8</Notes>
  <HiddenSlides>2</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15</vt:i4>
      </vt:variant>
    </vt:vector>
  </HeadingPairs>
  <TitlesOfParts>
    <vt:vector size="23" baseType="lpstr">
      <vt:lpstr>Arial</vt:lpstr>
      <vt:lpstr>Calibri</vt:lpstr>
      <vt:lpstr>Consolas</vt:lpstr>
      <vt:lpstr>Segoe UI</vt:lpstr>
      <vt:lpstr>Segoe UI Light</vt:lpstr>
      <vt:lpstr>Wingdings</vt:lpstr>
      <vt:lpstr>WHITE TEMPLATE</vt:lpstr>
      <vt:lpstr>COLOR TEMPLATE</vt:lpstr>
      <vt:lpstr>Developer Environment Setup</vt:lpstr>
      <vt:lpstr>Agenda</vt:lpstr>
      <vt:lpstr>Developer Environment Options</vt:lpstr>
      <vt:lpstr>A Suite of Azure Developer Tools and SDKs</vt:lpstr>
      <vt:lpstr>Tools and SDKs</vt:lpstr>
      <vt:lpstr>Azure Tools  </vt:lpstr>
      <vt:lpstr>EDU Specific Tools and Links</vt:lpstr>
      <vt:lpstr>Node Dev Center – azure.com/node </vt:lpstr>
      <vt:lpstr>azure.github.io</vt:lpstr>
      <vt:lpstr>PowerPoint Presentation</vt:lpstr>
      <vt:lpstr>Office 365 Code Samples</vt:lpstr>
      <vt:lpstr>Developer Accounts</vt:lpstr>
      <vt:lpstr>Hands On Lab</vt:lpstr>
      <vt:lpstr>Questions?</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&lt;Speech title here&gt;</dc:subject>
  <dc:creator>Israel Vega Jr.</dc:creator>
  <cp:keywords/>
  <dc:description>Template: Maryfj_x000d_
Formatting: _x000d_
Audience Type:</dc:description>
  <cp:lastModifiedBy>Israel Vega Jr.</cp:lastModifiedBy>
  <cp:revision>12</cp:revision>
  <dcterms:created xsi:type="dcterms:W3CDTF">2017-05-19T04:39:59Z</dcterms:created>
  <dcterms:modified xsi:type="dcterms:W3CDTF">2017-06-02T19:00:33Z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0x010100A2B0BB5962AB3C45A9A1CE1EC4C4F647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TaxCatchAll">
    <vt:lpwstr/>
  </property>
  <property fmtid="{D5CDD505-2E9C-101B-9397-08002B2CF9AE}" pid="13" name="TaxKeywordTaxHTField">
    <vt:lpwstr/>
  </property>
</Properties>
</file>

<file path=docProps/thumbnail.jpeg>
</file>